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290" r:id="rId4"/>
    <p:sldId id="289" r:id="rId6"/>
    <p:sldId id="268" r:id="rId7"/>
    <p:sldId id="257" r:id="rId8"/>
    <p:sldId id="261" r:id="rId9"/>
    <p:sldId id="269" r:id="rId10"/>
    <p:sldId id="270" r:id="rId11"/>
    <p:sldId id="283" r:id="rId12"/>
    <p:sldId id="281" r:id="rId13"/>
    <p:sldId id="271" r:id="rId14"/>
    <p:sldId id="272" r:id="rId15"/>
    <p:sldId id="278" r:id="rId16"/>
    <p:sldId id="279" r:id="rId17"/>
    <p:sldId id="262" r:id="rId18"/>
    <p:sldId id="280" r:id="rId19"/>
    <p:sldId id="282" r:id="rId20"/>
    <p:sldId id="285" r:id="rId21"/>
    <p:sldId id="284" r:id="rId22"/>
    <p:sldId id="287" r:id="rId23"/>
    <p:sldId id="286" r:id="rId24"/>
    <p:sldId id="264" r:id="rId25"/>
    <p:sldId id="274" r:id="rId26"/>
    <p:sldId id="275" r:id="rId27"/>
    <p:sldId id="276" r:id="rId2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3F6"/>
    <a:srgbClr val="E1F0F7"/>
    <a:srgbClr val="D8EBF4"/>
    <a:srgbClr val="D7F5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image" Target="../media/image10.jpe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20.jpeg"/><Relationship Id="rId2" Type="http://schemas.openxmlformats.org/officeDocument/2006/relationships/image" Target="../media/image10.jpe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p:spPr>
        <p:txBody>
          <a:bodyPr/>
          <a:lstStyle/>
          <a:p>
            <a:endParaRPr lang="en-IN"/>
          </a:p>
        </p:txBody>
      </p:sp>
      <p:sp>
        <p:nvSpPr>
          <p:cNvPr id="3" name="Shape 1"/>
          <p:cNvSpPr/>
          <p:nvPr/>
        </p:nvSpPr>
        <p:spPr>
          <a:xfrm>
            <a:off x="0" y="19050"/>
            <a:ext cx="14630400" cy="8229600"/>
          </a:xfrm>
          <a:prstGeom prst="rect">
            <a:avLst/>
          </a:prstGeom>
          <a:solidFill>
            <a:srgbClr val="FFFDE6"/>
          </a:solidFill>
        </p:spPr>
        <p:txBody>
          <a:bodyPr>
            <a:scene3d>
              <a:camera prst="orthographicFront"/>
              <a:lightRig rig="threePt" dir="t"/>
            </a:scene3d>
          </a:bodyPr>
          <a:lstStyle/>
          <a:p>
            <a:endParaRPr lang="en-IN" dirty="0">
              <a:ln w="22225">
                <a:solidFill>
                  <a:schemeClr val="accent2"/>
                </a:solidFill>
                <a:prstDash val="solid"/>
              </a:ln>
              <a:solidFill>
                <a:schemeClr val="accent2">
                  <a:lumMod val="40000"/>
                  <a:lumOff val="60000"/>
                </a:schemeClr>
              </a:solidFill>
              <a:effectLst/>
            </a:endParaRPr>
          </a:p>
        </p:txBody>
      </p:sp>
      <p:pic>
        <p:nvPicPr>
          <p:cNvPr id="4" name="Image 0" descr="preencoded.png"/>
          <p:cNvPicPr>
            <a:picLocks noChangeAspect="1"/>
          </p:cNvPicPr>
          <p:nvPr/>
        </p:nvPicPr>
        <p:blipFill>
          <a:blip r:embed="rId1"/>
          <a:stretch>
            <a:fillRect/>
          </a:stretch>
        </p:blipFill>
        <p:spPr>
          <a:xfrm>
            <a:off x="9933266" y="0"/>
            <a:ext cx="4697133" cy="8229600"/>
          </a:xfrm>
          <a:prstGeom prst="rect">
            <a:avLst/>
          </a:prstGeom>
        </p:spPr>
      </p:pic>
      <p:pic>
        <p:nvPicPr>
          <p:cNvPr id="5" name="Image 1" descr="preencoded.png"/>
          <p:cNvPicPr>
            <a:picLocks noChangeAspect="1"/>
          </p:cNvPicPr>
          <p:nvPr/>
        </p:nvPicPr>
        <p:blipFill rotWithShape="1">
          <a:blip r:embed="rId2"/>
          <a:srcRect b="5311"/>
          <a:stretch>
            <a:fillRect/>
          </a:stretch>
        </p:blipFill>
        <p:spPr>
          <a:xfrm>
            <a:off x="10344148" y="308610"/>
            <a:ext cx="3946091" cy="7501890"/>
          </a:xfrm>
          <a:prstGeom prst="rect">
            <a:avLst/>
          </a:prstGeom>
        </p:spPr>
      </p:pic>
      <p:sp>
        <p:nvSpPr>
          <p:cNvPr id="6" name="Text 2"/>
          <p:cNvSpPr/>
          <p:nvPr/>
        </p:nvSpPr>
        <p:spPr>
          <a:xfrm>
            <a:off x="1153160" y="2105660"/>
            <a:ext cx="6915785" cy="1093470"/>
          </a:xfrm>
          <a:prstGeom prst="rect">
            <a:avLst/>
          </a:prstGeom>
          <a:noFill/>
        </p:spPr>
        <p:txBody>
          <a:bodyPr wrap="square" rtlCol="0" anchor="t"/>
          <a:lstStyle/>
          <a:p>
            <a:pPr marL="0" indent="0">
              <a:lnSpc>
                <a:spcPts val="8385"/>
              </a:lnSpc>
              <a:buNone/>
            </a:pPr>
            <a:r>
              <a:rPr lang="en-US" sz="7200" b="1" i="1" dirty="0">
                <a:ln w="15875"/>
                <a:gradFill>
                  <a:gsLst>
                    <a:gs pos="0">
                      <a:schemeClr val="accent1">
                        <a:hueMod val="80000"/>
                      </a:schemeClr>
                    </a:gs>
                    <a:gs pos="100000">
                      <a:schemeClr val="accent1">
                        <a:alpha val="100000"/>
                      </a:schemeClr>
                    </a:gs>
                  </a:gsLst>
                  <a:lin ang="2700000" scaled="0"/>
                </a:gradFill>
                <a:effectLst>
                  <a:outerShdw blurRad="75057" dist="38100" dir="5400000" sy="-20000" rotWithShape="0">
                    <a:prstClr val="black">
                      <a:alpha val="25000"/>
                    </a:prstClr>
                  </a:outerShdw>
                </a:effectLst>
                <a:latin typeface="Times New Roman" panose="02020603050405020304" pitchFamily="18" charset="0"/>
                <a:ea typeface="Syne" pitchFamily="34" charset="-122"/>
                <a:cs typeface="Times New Roman" panose="02020603050405020304" pitchFamily="18" charset="0"/>
              </a:rPr>
              <a:t>Crop Recommendation System</a:t>
            </a:r>
            <a:endParaRPr lang="en-US" sz="7200" b="1" i="1" dirty="0">
              <a:ln w="15875"/>
              <a:gradFill>
                <a:gsLst>
                  <a:gs pos="0">
                    <a:schemeClr val="accent1">
                      <a:hueMod val="80000"/>
                    </a:schemeClr>
                  </a:gs>
                  <a:gs pos="100000">
                    <a:schemeClr val="accent1">
                      <a:alpha val="100000"/>
                    </a:schemeClr>
                  </a:gs>
                </a:gsLst>
                <a:lin ang="2700000" scaled="0"/>
              </a:gradFill>
              <a:effectLst>
                <a:outerShdw blurRad="75057" dist="38100" dir="5400000" sy="-20000" rotWithShape="0">
                  <a:prstClr val="black">
                    <a:alpha val="25000"/>
                  </a:prstClr>
                </a:outerShdw>
              </a:effectLst>
              <a:latin typeface="Times New Roman" panose="02020603050405020304" pitchFamily="18" charset="0"/>
              <a:ea typeface="Syne" pitchFamily="34" charset="-122"/>
              <a:cs typeface="Times New Roman" panose="02020603050405020304" pitchFamily="18" charset="0"/>
            </a:endParaRPr>
          </a:p>
        </p:txBody>
      </p:sp>
      <p:sp>
        <p:nvSpPr>
          <p:cNvPr id="8" name="Shape 4"/>
          <p:cNvSpPr/>
          <p:nvPr/>
        </p:nvSpPr>
        <p:spPr>
          <a:xfrm>
            <a:off x="864037" y="6233279"/>
            <a:ext cx="394930" cy="394930"/>
          </a:xfrm>
          <a:prstGeom prst="roundRect">
            <a:avLst>
              <a:gd name="adj" fmla="val 23151155"/>
            </a:avLst>
          </a:prstGeom>
          <a:noFill/>
          <a:ln w="7620">
            <a:solidFill>
              <a:srgbClr val="FFFFFF"/>
            </a:solidFill>
            <a:prstDash val="solid"/>
          </a:ln>
        </p:spPr>
        <p:txBody>
          <a:bodyPr/>
          <a:lstStyle/>
          <a:p>
            <a:endParaRPr lang="en-IN"/>
          </a:p>
        </p:txBody>
      </p:sp>
      <p:sp>
        <p:nvSpPr>
          <p:cNvPr id="11" name="TextBox 10"/>
          <p:cNvSpPr txBox="1"/>
          <p:nvPr/>
        </p:nvSpPr>
        <p:spPr>
          <a:xfrm>
            <a:off x="2352677" y="941824"/>
            <a:ext cx="5362575" cy="768350"/>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    </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p:spPr>
        <p:txBody>
          <a:bodyPr/>
          <a:lstStyle/>
          <a:p>
            <a:endParaRPr lang="en-IN"/>
          </a:p>
        </p:txBody>
      </p:sp>
      <p:sp>
        <p:nvSpPr>
          <p:cNvPr id="3" name="Shape 1"/>
          <p:cNvSpPr/>
          <p:nvPr/>
        </p:nvSpPr>
        <p:spPr>
          <a:xfrm>
            <a:off x="0" y="-577891"/>
            <a:ext cx="14671040" cy="8898931"/>
          </a:xfrm>
          <a:prstGeom prst="rect">
            <a:avLst/>
          </a:prstGeom>
          <a:solidFill>
            <a:srgbClr val="FFFDE6"/>
          </a:solidFill>
        </p:spPr>
        <p:txBody>
          <a:bodyPr/>
          <a:lstStyle/>
          <a:p>
            <a:endParaRPr lang="en-IN" dirty="0"/>
          </a:p>
        </p:txBody>
      </p:sp>
      <p:sp>
        <p:nvSpPr>
          <p:cNvPr id="6" name="Text 2"/>
          <p:cNvSpPr/>
          <p:nvPr/>
        </p:nvSpPr>
        <p:spPr>
          <a:xfrm>
            <a:off x="3698240" y="-71120"/>
            <a:ext cx="6713538" cy="1086366"/>
          </a:xfrm>
          <a:prstGeom prst="rect">
            <a:avLst/>
          </a:prstGeom>
          <a:noFill/>
        </p:spPr>
        <p:txBody>
          <a:bodyPr wrap="none" rtlCol="0" anchor="t"/>
          <a:lstStyle/>
          <a:p>
            <a:pPr marL="0" indent="0">
              <a:lnSpc>
                <a:spcPts val="4255"/>
              </a:lnSpc>
              <a:buNone/>
            </a:pPr>
            <a:r>
              <a:rPr lang="en-US" sz="3400" b="1" dirty="0">
                <a:solidFill>
                  <a:srgbClr val="233939"/>
                </a:solidFill>
                <a:latin typeface="Syne" pitchFamily="34" charset="0"/>
                <a:ea typeface="Syne" pitchFamily="34" charset="-122"/>
                <a:cs typeface="Syne" pitchFamily="34" charset="-120"/>
              </a:rPr>
              <a:t>           </a:t>
            </a:r>
            <a:r>
              <a:rPr lang="en-US" sz="3600" b="1" dirty="0">
                <a:solidFill>
                  <a:srgbClr val="233939"/>
                </a:solidFill>
                <a:latin typeface="Times New Roman" panose="02020603050405020304" pitchFamily="18" charset="0"/>
                <a:ea typeface="Syne" pitchFamily="34" charset="-122"/>
                <a:cs typeface="Times New Roman" panose="02020603050405020304" pitchFamily="18" charset="0"/>
              </a:rPr>
              <a:t>Proposed Methodology</a:t>
            </a:r>
            <a:endParaRPr lang="en-US" sz="3600" b="1" dirty="0">
              <a:latin typeface="Times New Roman" panose="02020603050405020304" pitchFamily="18" charset="0"/>
              <a:cs typeface="Times New Roman" panose="02020603050405020304" pitchFamily="18" charset="0"/>
            </a:endParaRPr>
          </a:p>
        </p:txBody>
      </p:sp>
      <p:sp>
        <p:nvSpPr>
          <p:cNvPr id="9" name="Text 4"/>
          <p:cNvSpPr/>
          <p:nvPr/>
        </p:nvSpPr>
        <p:spPr>
          <a:xfrm>
            <a:off x="721360" y="2343824"/>
            <a:ext cx="7934325" cy="790137"/>
          </a:xfrm>
          <a:prstGeom prst="rect">
            <a:avLst/>
          </a:prstGeom>
          <a:noFill/>
        </p:spPr>
        <p:txBody>
          <a:bodyPr wrap="none" rtlCol="0" anchor="t"/>
          <a:lstStyle/>
          <a:p>
            <a:pPr marL="0" indent="0" algn="l">
              <a:lnSpc>
                <a:spcPts val="2175"/>
              </a:lnSpc>
              <a:buNone/>
            </a:pPr>
            <a:endParaRPr lang="en-US" sz="1360" dirty="0"/>
          </a:p>
        </p:txBody>
      </p:sp>
      <p:sp>
        <p:nvSpPr>
          <p:cNvPr id="11" name="Text 5"/>
          <p:cNvSpPr/>
          <p:nvPr/>
        </p:nvSpPr>
        <p:spPr>
          <a:xfrm>
            <a:off x="6091238" y="3652361"/>
            <a:ext cx="2160270" cy="269915"/>
          </a:xfrm>
          <a:prstGeom prst="rect">
            <a:avLst/>
          </a:prstGeom>
          <a:noFill/>
        </p:spPr>
        <p:txBody>
          <a:bodyPr wrap="none" rtlCol="0" anchor="t"/>
          <a:lstStyle/>
          <a:p>
            <a:pPr marL="0" indent="0" algn="l">
              <a:lnSpc>
                <a:spcPts val="2125"/>
              </a:lnSpc>
              <a:buNone/>
            </a:pPr>
            <a:endParaRPr lang="en-US" sz="1700" dirty="0"/>
          </a:p>
        </p:txBody>
      </p:sp>
      <p:sp>
        <p:nvSpPr>
          <p:cNvPr id="14" name="Text 7"/>
          <p:cNvSpPr/>
          <p:nvPr/>
        </p:nvSpPr>
        <p:spPr>
          <a:xfrm>
            <a:off x="6091238" y="5425559"/>
            <a:ext cx="2160270" cy="269915"/>
          </a:xfrm>
          <a:prstGeom prst="rect">
            <a:avLst/>
          </a:prstGeom>
          <a:noFill/>
        </p:spPr>
        <p:txBody>
          <a:bodyPr wrap="none" rtlCol="0" anchor="t"/>
          <a:lstStyle/>
          <a:p>
            <a:pPr marL="0" indent="0" algn="l">
              <a:lnSpc>
                <a:spcPts val="2125"/>
              </a:lnSpc>
              <a:buNone/>
            </a:pPr>
            <a:endParaRPr lang="en-US" sz="1700" dirty="0"/>
          </a:p>
        </p:txBody>
      </p:sp>
      <p:sp>
        <p:nvSpPr>
          <p:cNvPr id="15" name="Text 8"/>
          <p:cNvSpPr/>
          <p:nvPr/>
        </p:nvSpPr>
        <p:spPr>
          <a:xfrm>
            <a:off x="6091238" y="5799058"/>
            <a:ext cx="7934325" cy="276582"/>
          </a:xfrm>
          <a:prstGeom prst="rect">
            <a:avLst/>
          </a:prstGeom>
          <a:noFill/>
        </p:spPr>
        <p:txBody>
          <a:bodyPr wrap="none" rtlCol="0" anchor="t"/>
          <a:lstStyle/>
          <a:p>
            <a:pPr marL="0" indent="0" algn="l">
              <a:lnSpc>
                <a:spcPts val="2175"/>
              </a:lnSpc>
              <a:buNone/>
            </a:pPr>
            <a:endParaRPr lang="en-US" sz="1360" dirty="0"/>
          </a:p>
        </p:txBody>
      </p:sp>
      <p:sp>
        <p:nvSpPr>
          <p:cNvPr id="17" name="Text 9"/>
          <p:cNvSpPr/>
          <p:nvPr/>
        </p:nvSpPr>
        <p:spPr>
          <a:xfrm>
            <a:off x="6091238" y="7198757"/>
            <a:ext cx="2160270" cy="269915"/>
          </a:xfrm>
          <a:prstGeom prst="rect">
            <a:avLst/>
          </a:prstGeom>
          <a:noFill/>
        </p:spPr>
        <p:txBody>
          <a:bodyPr wrap="none" rtlCol="0" anchor="t"/>
          <a:lstStyle/>
          <a:p>
            <a:pPr marL="0" indent="0" algn="l">
              <a:lnSpc>
                <a:spcPts val="2125"/>
              </a:lnSpc>
              <a:buNone/>
            </a:pPr>
            <a:endParaRPr lang="en-US" sz="1700" dirty="0"/>
          </a:p>
        </p:txBody>
      </p:sp>
      <p:sp>
        <p:nvSpPr>
          <p:cNvPr id="18" name="Text 10"/>
          <p:cNvSpPr/>
          <p:nvPr/>
        </p:nvSpPr>
        <p:spPr>
          <a:xfrm>
            <a:off x="6091238" y="7572256"/>
            <a:ext cx="7934325" cy="276582"/>
          </a:xfrm>
          <a:prstGeom prst="rect">
            <a:avLst/>
          </a:prstGeom>
          <a:noFill/>
        </p:spPr>
        <p:txBody>
          <a:bodyPr wrap="none" rtlCol="0" anchor="t"/>
          <a:lstStyle/>
          <a:p>
            <a:pPr marL="0" indent="0" algn="l">
              <a:lnSpc>
                <a:spcPts val="2175"/>
              </a:lnSpc>
              <a:buNone/>
            </a:pPr>
            <a:endParaRPr lang="en-US" sz="1360" dirty="0"/>
          </a:p>
        </p:txBody>
      </p:sp>
      <p:sp>
        <p:nvSpPr>
          <p:cNvPr id="5" name="TextBox 4"/>
          <p:cNvSpPr txBox="1"/>
          <p:nvPr/>
        </p:nvSpPr>
        <p:spPr>
          <a:xfrm>
            <a:off x="497711" y="1060352"/>
            <a:ext cx="13727575" cy="7377469"/>
          </a:xfrm>
          <a:prstGeom prst="rect">
            <a:avLst/>
          </a:prstGeom>
          <a:noFill/>
        </p:spPr>
        <p:txBody>
          <a:bodyPr wrap="square" rtlCol="0">
            <a:spAutoFit/>
          </a:bodyPr>
          <a:lstStyle/>
          <a:p>
            <a:endParaRPr lang="en-IN" dirty="0"/>
          </a:p>
          <a:p>
            <a:endParaRPr lang="en-IN" dirty="0"/>
          </a:p>
          <a:p>
            <a:r>
              <a:rPr lang="en-IN" sz="2400" b="1" dirty="0"/>
              <a:t>3.Machine Learning Models</a:t>
            </a:r>
            <a:endParaRPr lang="en-IN" sz="2400" b="1" dirty="0"/>
          </a:p>
          <a:p>
            <a:endParaRPr lang="en-IN" sz="2400" b="1" dirty="0"/>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The system uses various machine learning models, including Logistic Regression, </a:t>
            </a:r>
            <a:r>
              <a:rPr lang="en-US" sz="2000" dirty="0" err="1">
                <a:effectLst/>
                <a:latin typeface="Times New Roman" panose="02020603050405020304" pitchFamily="18" charset="0"/>
                <a:ea typeface="Times New Roman" panose="02020603050405020304" pitchFamily="18" charset="0"/>
              </a:rPr>
              <a:t>GaussianNB</a:t>
            </a:r>
            <a:r>
              <a:rPr lang="en-US" sz="2000" dirty="0">
                <a:effectLst/>
                <a:latin typeface="Times New Roman" panose="02020603050405020304" pitchFamily="18" charset="0"/>
                <a:ea typeface="Times New Roman" panose="02020603050405020304" pitchFamily="18" charset="0"/>
              </a:rPr>
              <a:t>, SVM, Decision Trees, and Random Forests, along with ensemble methods like Bagging, Gradient Boosting, and AdaBoost. These algorithms are chosen for their strengths in handling diverse data and ensuring robust predictions.</a:t>
            </a:r>
            <a:endParaRPr lang="en-IN" sz="2000" dirty="0">
              <a:effectLst/>
              <a:latin typeface="Times New Roman" panose="02020603050405020304" pitchFamily="18" charset="0"/>
              <a:ea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r>
              <a:rPr lang="en-IN" sz="2400" b="1" dirty="0">
                <a:latin typeface="Times New Roman" panose="02020603050405020304" pitchFamily="18" charset="0"/>
                <a:cs typeface="Times New Roman" panose="02020603050405020304" pitchFamily="18" charset="0"/>
              </a:rPr>
              <a:t>4.Model Training and </a:t>
            </a:r>
            <a:r>
              <a:rPr lang="en-IN" sz="2400" b="1" dirty="0" err="1">
                <a:latin typeface="Times New Roman" panose="02020603050405020304" pitchFamily="18" charset="0"/>
                <a:cs typeface="Times New Roman" panose="02020603050405020304" pitchFamily="18" charset="0"/>
              </a:rPr>
              <a:t>Evaluatio</a:t>
            </a:r>
            <a:r>
              <a:rPr lang="en-US" sz="2400" b="1" dirty="0">
                <a:latin typeface="Times New Roman" panose="02020603050405020304" pitchFamily="18" charset="0"/>
                <a:cs typeface="Times New Roman" panose="02020603050405020304" pitchFamily="18" charset="0"/>
              </a:rPr>
              <a:t>n</a:t>
            </a:r>
            <a:endParaRPr lang="en-US" sz="2400" b="1" dirty="0">
              <a:latin typeface="Times New Roman" panose="02020603050405020304" pitchFamily="18" charset="0"/>
              <a:cs typeface="Times New Roman" panose="02020603050405020304" pitchFamily="18" charset="0"/>
            </a:endParaRPr>
          </a:p>
          <a:p>
            <a:pPr algn="just">
              <a:lnSpc>
                <a:spcPct val="150000"/>
              </a:lnSpc>
              <a:spcBef>
                <a:spcPts val="20"/>
              </a:spcBef>
            </a:pPr>
            <a:r>
              <a:rPr lang="en-IN" sz="2000" dirty="0">
                <a:effectLst/>
                <a:latin typeface="Times New Roman" panose="02020603050405020304" pitchFamily="18" charset="0"/>
                <a:ea typeface="Times New Roman" panose="02020603050405020304" pitchFamily="18" charset="0"/>
              </a:rPr>
              <a:t>The dataset is split into training and testing sets with an 80-20 ratio. Each model is then trained on the training set using the fit method. Model performance is evaluated on the test set using </a:t>
            </a:r>
            <a:r>
              <a:rPr lang="en-IN" sz="2000" dirty="0" err="1">
                <a:effectLst/>
                <a:latin typeface="Times New Roman" panose="02020603050405020304" pitchFamily="18" charset="0"/>
                <a:ea typeface="Times New Roman" panose="02020603050405020304" pitchFamily="18" charset="0"/>
              </a:rPr>
              <a:t>accuracy_score</a:t>
            </a:r>
            <a:r>
              <a:rPr lang="en-IN" sz="2000" dirty="0">
                <a:effectLst/>
                <a:latin typeface="Times New Roman" panose="02020603050405020304" pitchFamily="18" charset="0"/>
                <a:ea typeface="Times New Roman" panose="02020603050405020304" pitchFamily="18" charset="0"/>
              </a:rPr>
              <a:t>, with models like </a:t>
            </a:r>
            <a:r>
              <a:rPr lang="en-IN" sz="2000" dirty="0" err="1">
                <a:effectLst/>
                <a:latin typeface="Times New Roman" panose="02020603050405020304" pitchFamily="18" charset="0"/>
                <a:ea typeface="Times New Roman" panose="02020603050405020304" pitchFamily="18" charset="0"/>
              </a:rPr>
              <a:t>GaussianNB</a:t>
            </a:r>
            <a:r>
              <a:rPr lang="en-IN" sz="2000" dirty="0">
                <a:effectLst/>
                <a:latin typeface="Times New Roman" panose="02020603050405020304" pitchFamily="18" charset="0"/>
                <a:ea typeface="Times New Roman" panose="02020603050405020304" pitchFamily="18" charset="0"/>
              </a:rPr>
              <a:t>, </a:t>
            </a:r>
            <a:r>
              <a:rPr lang="en-IN" sz="2000" dirty="0" err="1">
                <a:effectLst/>
                <a:latin typeface="Times New Roman" panose="02020603050405020304" pitchFamily="18" charset="0"/>
                <a:ea typeface="Times New Roman" panose="02020603050405020304" pitchFamily="18" charset="0"/>
              </a:rPr>
              <a:t>RandomForestClassifier</a:t>
            </a:r>
            <a:r>
              <a:rPr lang="en-IN" sz="2000" dirty="0">
                <a:effectLst/>
                <a:latin typeface="Times New Roman" panose="02020603050405020304" pitchFamily="18" charset="0"/>
                <a:ea typeface="Times New Roman" panose="02020603050405020304" pitchFamily="18" charset="0"/>
              </a:rPr>
              <a:t>, and </a:t>
            </a:r>
            <a:r>
              <a:rPr lang="en-IN" sz="2000" dirty="0" err="1">
                <a:effectLst/>
                <a:latin typeface="Times New Roman" panose="02020603050405020304" pitchFamily="18" charset="0"/>
                <a:ea typeface="Times New Roman" panose="02020603050405020304" pitchFamily="18" charset="0"/>
              </a:rPr>
              <a:t>BaggingClassifier</a:t>
            </a:r>
            <a:r>
              <a:rPr lang="en-IN" sz="2000" dirty="0">
                <a:effectLst/>
                <a:latin typeface="Times New Roman" panose="02020603050405020304" pitchFamily="18" charset="0"/>
                <a:ea typeface="Times New Roman" panose="02020603050405020304" pitchFamily="18" charset="0"/>
              </a:rPr>
              <a:t> achieving over 99% accuracy. This highlights the effectiveness of these models in crop recommendation tasks.</a:t>
            </a:r>
            <a:endParaRPr lang="en-IN" sz="2000" dirty="0">
              <a:effectLst/>
              <a:latin typeface="Times New Roman" panose="02020603050405020304" pitchFamily="18" charset="0"/>
              <a:ea typeface="Times New Roman" panose="02020603050405020304" pitchFamily="18" charset="0"/>
            </a:endParaRPr>
          </a:p>
          <a:p>
            <a:pPr algn="just">
              <a:lnSpc>
                <a:spcPct val="150000"/>
              </a:lnSpc>
              <a:spcBef>
                <a:spcPts val="20"/>
              </a:spcBef>
            </a:pPr>
            <a:endParaRPr lang="en-IN" sz="1800" dirty="0">
              <a:effectLst/>
              <a:latin typeface="Times New Roman" panose="02020603050405020304" pitchFamily="18" charset="0"/>
              <a:ea typeface="Times New Roman" panose="02020603050405020304" pitchFamily="18" charset="0"/>
            </a:endParaRPr>
          </a:p>
          <a:p>
            <a:pPr algn="just">
              <a:lnSpc>
                <a:spcPct val="150000"/>
              </a:lnSpc>
            </a:pPr>
            <a:endParaRPr lang="en-US" sz="2000" b="1" dirty="0">
              <a:latin typeface="Times New Roman" panose="02020603050405020304" pitchFamily="18" charset="0"/>
              <a:cs typeface="Times New Roman" panose="02020603050405020304" pitchFamily="18" charset="0"/>
            </a:endParaRPr>
          </a:p>
          <a:p>
            <a:pPr>
              <a:lnSpc>
                <a:spcPct val="150000"/>
              </a:lnSpc>
            </a:pPr>
            <a:endParaRPr lang="en-US" sz="2000" b="1" dirty="0">
              <a:latin typeface="Times New Roman" panose="02020603050405020304" pitchFamily="18" charset="0"/>
              <a:cs typeface="Times New Roman" panose="02020603050405020304" pitchFamily="18" charset="0"/>
            </a:endParaRPr>
          </a:p>
          <a:p>
            <a:pPr>
              <a:lnSpc>
                <a:spcPct val="150000"/>
              </a:lnSpc>
            </a:pPr>
            <a:endParaRPr lang="en-IN" sz="2000" b="1" dirty="0">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1"/>
          <a:stretch>
            <a:fillRect/>
          </a:stretch>
        </p:blipFill>
        <p:spPr>
          <a:xfrm>
            <a:off x="497711" y="1103325"/>
            <a:ext cx="575005" cy="5442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p:spPr>
        <p:txBody>
          <a:bodyPr/>
          <a:lstStyle/>
          <a:p>
            <a:endParaRPr lang="en-IN"/>
          </a:p>
        </p:txBody>
      </p:sp>
      <p:sp>
        <p:nvSpPr>
          <p:cNvPr id="3" name="Shape 1"/>
          <p:cNvSpPr/>
          <p:nvPr/>
        </p:nvSpPr>
        <p:spPr>
          <a:xfrm>
            <a:off x="0" y="-577891"/>
            <a:ext cx="14671040" cy="8898931"/>
          </a:xfrm>
          <a:prstGeom prst="rect">
            <a:avLst/>
          </a:prstGeom>
          <a:solidFill>
            <a:srgbClr val="FFFDE6"/>
          </a:solidFill>
        </p:spPr>
        <p:txBody>
          <a:bodyPr/>
          <a:lstStyle/>
          <a:p>
            <a:endParaRPr lang="en-IN" dirty="0"/>
          </a:p>
        </p:txBody>
      </p:sp>
      <p:sp>
        <p:nvSpPr>
          <p:cNvPr id="6" name="Text 2"/>
          <p:cNvSpPr/>
          <p:nvPr/>
        </p:nvSpPr>
        <p:spPr>
          <a:xfrm>
            <a:off x="3698240" y="-71120"/>
            <a:ext cx="6713538" cy="1086366"/>
          </a:xfrm>
          <a:prstGeom prst="rect">
            <a:avLst/>
          </a:prstGeom>
          <a:noFill/>
        </p:spPr>
        <p:txBody>
          <a:bodyPr wrap="none" rtlCol="0" anchor="t"/>
          <a:lstStyle/>
          <a:p>
            <a:pPr marL="0" indent="0">
              <a:lnSpc>
                <a:spcPts val="4255"/>
              </a:lnSpc>
              <a:buNone/>
            </a:pPr>
            <a:r>
              <a:rPr lang="en-US" sz="3400" b="1" dirty="0">
                <a:solidFill>
                  <a:srgbClr val="233939"/>
                </a:solidFill>
                <a:latin typeface="Syne" pitchFamily="34" charset="0"/>
                <a:ea typeface="Syne" pitchFamily="34" charset="-122"/>
                <a:cs typeface="Syne" pitchFamily="34" charset="-120"/>
              </a:rPr>
              <a:t>           </a:t>
            </a:r>
            <a:r>
              <a:rPr lang="en-US" sz="3600" b="1" dirty="0">
                <a:solidFill>
                  <a:srgbClr val="233939"/>
                </a:solidFill>
                <a:latin typeface="Times New Roman" panose="02020603050405020304" pitchFamily="18" charset="0"/>
                <a:ea typeface="Syne" pitchFamily="34" charset="-122"/>
                <a:cs typeface="Times New Roman" panose="02020603050405020304" pitchFamily="18" charset="0"/>
              </a:rPr>
              <a:t>Proposed Methodology</a:t>
            </a:r>
            <a:endParaRPr lang="en-US" sz="3600" b="1" dirty="0">
              <a:latin typeface="Times New Roman" panose="02020603050405020304" pitchFamily="18" charset="0"/>
              <a:cs typeface="Times New Roman" panose="02020603050405020304" pitchFamily="18" charset="0"/>
            </a:endParaRPr>
          </a:p>
        </p:txBody>
      </p:sp>
      <p:sp>
        <p:nvSpPr>
          <p:cNvPr id="9" name="Text 4"/>
          <p:cNvSpPr/>
          <p:nvPr/>
        </p:nvSpPr>
        <p:spPr>
          <a:xfrm>
            <a:off x="721360" y="2343824"/>
            <a:ext cx="7934325" cy="790137"/>
          </a:xfrm>
          <a:prstGeom prst="rect">
            <a:avLst/>
          </a:prstGeom>
          <a:noFill/>
        </p:spPr>
        <p:txBody>
          <a:bodyPr wrap="none" rtlCol="0" anchor="t"/>
          <a:lstStyle/>
          <a:p>
            <a:pPr marL="0" indent="0" algn="l">
              <a:lnSpc>
                <a:spcPts val="2175"/>
              </a:lnSpc>
              <a:buNone/>
            </a:pPr>
            <a:endParaRPr lang="en-US" sz="1360" dirty="0"/>
          </a:p>
        </p:txBody>
      </p:sp>
      <p:sp>
        <p:nvSpPr>
          <p:cNvPr id="11" name="Text 5"/>
          <p:cNvSpPr/>
          <p:nvPr/>
        </p:nvSpPr>
        <p:spPr>
          <a:xfrm>
            <a:off x="6091238" y="3652361"/>
            <a:ext cx="2160270" cy="269915"/>
          </a:xfrm>
          <a:prstGeom prst="rect">
            <a:avLst/>
          </a:prstGeom>
          <a:noFill/>
        </p:spPr>
        <p:txBody>
          <a:bodyPr wrap="none" rtlCol="0" anchor="t"/>
          <a:lstStyle/>
          <a:p>
            <a:pPr marL="0" indent="0" algn="l">
              <a:lnSpc>
                <a:spcPts val="2125"/>
              </a:lnSpc>
              <a:buNone/>
            </a:pPr>
            <a:endParaRPr lang="en-US" sz="1700" dirty="0"/>
          </a:p>
        </p:txBody>
      </p:sp>
      <p:sp>
        <p:nvSpPr>
          <p:cNvPr id="14" name="Text 7"/>
          <p:cNvSpPr/>
          <p:nvPr/>
        </p:nvSpPr>
        <p:spPr>
          <a:xfrm>
            <a:off x="6091238" y="5425559"/>
            <a:ext cx="2160270" cy="269915"/>
          </a:xfrm>
          <a:prstGeom prst="rect">
            <a:avLst/>
          </a:prstGeom>
          <a:noFill/>
        </p:spPr>
        <p:txBody>
          <a:bodyPr wrap="none" rtlCol="0" anchor="t"/>
          <a:lstStyle/>
          <a:p>
            <a:pPr marL="0" indent="0" algn="l">
              <a:lnSpc>
                <a:spcPts val="2125"/>
              </a:lnSpc>
              <a:buNone/>
            </a:pPr>
            <a:endParaRPr lang="en-US" sz="1700" dirty="0"/>
          </a:p>
        </p:txBody>
      </p:sp>
      <p:sp>
        <p:nvSpPr>
          <p:cNvPr id="15" name="Text 8"/>
          <p:cNvSpPr/>
          <p:nvPr/>
        </p:nvSpPr>
        <p:spPr>
          <a:xfrm>
            <a:off x="6091238" y="5799058"/>
            <a:ext cx="7934325" cy="276582"/>
          </a:xfrm>
          <a:prstGeom prst="rect">
            <a:avLst/>
          </a:prstGeom>
          <a:noFill/>
        </p:spPr>
        <p:txBody>
          <a:bodyPr wrap="none" rtlCol="0" anchor="t"/>
          <a:lstStyle/>
          <a:p>
            <a:pPr marL="0" indent="0" algn="l">
              <a:lnSpc>
                <a:spcPts val="2175"/>
              </a:lnSpc>
              <a:buNone/>
            </a:pPr>
            <a:endParaRPr lang="en-US" sz="1360" dirty="0"/>
          </a:p>
        </p:txBody>
      </p:sp>
      <p:sp>
        <p:nvSpPr>
          <p:cNvPr id="17" name="Text 9"/>
          <p:cNvSpPr/>
          <p:nvPr/>
        </p:nvSpPr>
        <p:spPr>
          <a:xfrm>
            <a:off x="6091238" y="7198757"/>
            <a:ext cx="2160270" cy="269915"/>
          </a:xfrm>
          <a:prstGeom prst="rect">
            <a:avLst/>
          </a:prstGeom>
          <a:noFill/>
        </p:spPr>
        <p:txBody>
          <a:bodyPr wrap="none" rtlCol="0" anchor="t"/>
          <a:lstStyle/>
          <a:p>
            <a:pPr marL="0" indent="0" algn="l">
              <a:lnSpc>
                <a:spcPts val="2125"/>
              </a:lnSpc>
              <a:buNone/>
            </a:pPr>
            <a:endParaRPr lang="en-US" sz="1700" dirty="0"/>
          </a:p>
        </p:txBody>
      </p:sp>
      <p:sp>
        <p:nvSpPr>
          <p:cNvPr id="18" name="Text 10"/>
          <p:cNvSpPr/>
          <p:nvPr/>
        </p:nvSpPr>
        <p:spPr>
          <a:xfrm>
            <a:off x="6091238" y="7572256"/>
            <a:ext cx="7934325" cy="276582"/>
          </a:xfrm>
          <a:prstGeom prst="rect">
            <a:avLst/>
          </a:prstGeom>
          <a:noFill/>
        </p:spPr>
        <p:txBody>
          <a:bodyPr wrap="none" rtlCol="0" anchor="t"/>
          <a:lstStyle/>
          <a:p>
            <a:pPr marL="0" indent="0" algn="l">
              <a:lnSpc>
                <a:spcPts val="2175"/>
              </a:lnSpc>
              <a:buNone/>
            </a:pPr>
            <a:endParaRPr lang="en-US" sz="1360" dirty="0"/>
          </a:p>
        </p:txBody>
      </p:sp>
      <p:sp>
        <p:nvSpPr>
          <p:cNvPr id="5" name="TextBox 4"/>
          <p:cNvSpPr txBox="1"/>
          <p:nvPr/>
        </p:nvSpPr>
        <p:spPr>
          <a:xfrm>
            <a:off x="1118395" y="520861"/>
            <a:ext cx="12202499" cy="6961970"/>
          </a:xfrm>
          <a:prstGeom prst="rect">
            <a:avLst/>
          </a:prstGeom>
          <a:noFill/>
        </p:spPr>
        <p:txBody>
          <a:bodyPr wrap="square" rtlCol="0">
            <a:spAutoFit/>
          </a:bodyPr>
          <a:lstStyle/>
          <a:p>
            <a:pPr algn="just">
              <a:lnSpc>
                <a:spcPct val="150000"/>
              </a:lnSpc>
            </a:pPr>
            <a:r>
              <a:rPr lang="en-IN" sz="2400" b="1" dirty="0">
                <a:latin typeface="Times New Roman" panose="02020603050405020304" pitchFamily="18" charset="0"/>
                <a:cs typeface="Times New Roman" panose="02020603050405020304" pitchFamily="18" charset="0"/>
              </a:rPr>
              <a:t>5.Crop Recommendation</a:t>
            </a:r>
            <a:endParaRPr lang="en-IN" sz="2400" b="1" dirty="0">
              <a:latin typeface="Times New Roman" panose="02020603050405020304" pitchFamily="18" charset="0"/>
              <a:cs typeface="Times New Roman" panose="02020603050405020304" pitchFamily="18"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After training, the model can predict the crop based on the environmental conditions (N, P, K, temperature, humidity, pH, and rainfall) provided as input data. The predicted crop label corresponds to the highest accuracy model used.</a:t>
            </a:r>
            <a:endParaRPr lang="en-US" sz="2000" dirty="0">
              <a:effectLst/>
              <a:latin typeface="Times New Roman" panose="02020603050405020304" pitchFamily="18" charset="0"/>
              <a:ea typeface="Times New Roman" panose="02020603050405020304" pitchFamily="18" charset="0"/>
            </a:endParaRPr>
          </a:p>
          <a:p>
            <a:pPr algn="just">
              <a:lnSpc>
                <a:spcPct val="150000"/>
              </a:lnSpc>
              <a:spcBef>
                <a:spcPts val="20"/>
              </a:spcBef>
            </a:pPr>
            <a:endParaRPr lang="en-IN" sz="2000" dirty="0">
              <a:effectLst/>
              <a:latin typeface="Times New Roman" panose="02020603050405020304" pitchFamily="18" charset="0"/>
              <a:ea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6.User-Friendly Interface</a:t>
            </a:r>
            <a:endParaRPr lang="en-US" sz="2400" b="1"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To ensure ease of use, the system features a user-friendly interface built using Flask for handling HTTP requests, along with HTML/CSS for the design and JavaScript for client-side interactions. This interface allows users to easily input their data, view crop recommendations, and explore additional information to make informed decisions.</a:t>
            </a: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a:p>
            <a:pPr>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b="1" dirty="0">
              <a:latin typeface="Times New Roman" panose="02020603050405020304" pitchFamily="18" charset="0"/>
              <a:cs typeface="Times New Roman" panose="02020603050405020304" pitchFamily="18" charset="0"/>
            </a:endParaRPr>
          </a:p>
          <a:p>
            <a:pPr>
              <a:lnSpc>
                <a:spcPct val="150000"/>
              </a:lnSpc>
            </a:pPr>
            <a:endParaRPr lang="en-US" sz="2000" b="1" dirty="0">
              <a:latin typeface="Times New Roman" panose="02020603050405020304" pitchFamily="18" charset="0"/>
              <a:cs typeface="Times New Roman" panose="02020603050405020304" pitchFamily="18" charset="0"/>
            </a:endParaRPr>
          </a:p>
          <a:p>
            <a:pPr>
              <a:lnSpc>
                <a:spcPct val="150000"/>
              </a:lnSpc>
            </a:pPr>
            <a:endParaRPr lang="en-IN" sz="2000" b="1" dirty="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9035" y="4908228"/>
            <a:ext cx="12325471" cy="29406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20" y="0"/>
            <a:ext cx="14630400" cy="8229600"/>
          </a:xfrm>
          <a:prstGeom prst="rect">
            <a:avLst/>
          </a:prstGeom>
          <a:solidFill>
            <a:srgbClr val="F9F4BE"/>
          </a:solidFill>
        </p:spPr>
        <p:txBody>
          <a:bodyPr/>
          <a:lstStyle/>
          <a:p>
            <a:endParaRPr lang="en-IN"/>
          </a:p>
        </p:txBody>
      </p:sp>
      <p:sp>
        <p:nvSpPr>
          <p:cNvPr id="3" name="Shape 1"/>
          <p:cNvSpPr/>
          <p:nvPr/>
        </p:nvSpPr>
        <p:spPr>
          <a:xfrm>
            <a:off x="7620" y="24292"/>
            <a:ext cx="14630400" cy="8229600"/>
          </a:xfrm>
          <a:prstGeom prst="rect">
            <a:avLst/>
          </a:prstGeom>
          <a:solidFill>
            <a:srgbClr val="FFFDE6"/>
          </a:solidFill>
        </p:spPr>
        <p:txBody>
          <a:bodyPr/>
          <a:lstStyle/>
          <a:p>
            <a:endParaRPr lang="en-IN" dirty="0">
              <a:effectLst>
                <a:outerShdw blurRad="38100" dist="38100" dir="2700000" algn="tl">
                  <a:srgbClr val="000000">
                    <a:alpha val="43137"/>
                  </a:srgbClr>
                </a:outerShdw>
              </a:effectLst>
            </a:endParaRPr>
          </a:p>
        </p:txBody>
      </p:sp>
      <p:sp>
        <p:nvSpPr>
          <p:cNvPr id="6" name="Text 2"/>
          <p:cNvSpPr/>
          <p:nvPr/>
        </p:nvSpPr>
        <p:spPr>
          <a:xfrm>
            <a:off x="5877791" y="463667"/>
            <a:ext cx="5962412" cy="745331"/>
          </a:xfrm>
          <a:prstGeom prst="rect">
            <a:avLst/>
          </a:prstGeom>
          <a:noFill/>
        </p:spPr>
        <p:txBody>
          <a:bodyPr wrap="none" rtlCol="0" anchor="t"/>
          <a:lstStyle/>
          <a:p>
            <a:pPr marL="0" indent="0">
              <a:lnSpc>
                <a:spcPts val="5870"/>
              </a:lnSpc>
              <a:buNone/>
            </a:pPr>
            <a:endParaRPr lang="en-US" sz="4000" dirty="0">
              <a:latin typeface="Times New Roman" panose="02020603050405020304" pitchFamily="18" charset="0"/>
              <a:cs typeface="Times New Roman" panose="02020603050405020304" pitchFamily="18" charset="0"/>
            </a:endParaRPr>
          </a:p>
        </p:txBody>
      </p:sp>
      <p:sp>
        <p:nvSpPr>
          <p:cNvPr id="9" name="Text 5"/>
          <p:cNvSpPr/>
          <p:nvPr/>
        </p:nvSpPr>
        <p:spPr>
          <a:xfrm>
            <a:off x="6574750" y="2116336"/>
            <a:ext cx="3248978" cy="381476"/>
          </a:xfrm>
          <a:prstGeom prst="rect">
            <a:avLst/>
          </a:prstGeom>
          <a:noFill/>
        </p:spPr>
        <p:txBody>
          <a:bodyPr wrap="none" rtlCol="0" anchor="t"/>
          <a:lstStyle/>
          <a:p>
            <a:pPr marL="0" indent="0">
              <a:lnSpc>
                <a:spcPts val="3005"/>
              </a:lnSpc>
              <a:buNone/>
            </a:pPr>
            <a:endParaRPr lang="en-US" sz="1880" dirty="0"/>
          </a:p>
        </p:txBody>
      </p:sp>
      <p:sp>
        <p:nvSpPr>
          <p:cNvPr id="10" name="Text 6"/>
          <p:cNvSpPr/>
          <p:nvPr/>
        </p:nvSpPr>
        <p:spPr>
          <a:xfrm>
            <a:off x="10308312" y="2116336"/>
            <a:ext cx="3248978" cy="762953"/>
          </a:xfrm>
          <a:prstGeom prst="rect">
            <a:avLst/>
          </a:prstGeom>
          <a:noFill/>
        </p:spPr>
        <p:txBody>
          <a:bodyPr wrap="square" rtlCol="0" anchor="t"/>
          <a:lstStyle/>
          <a:p>
            <a:pPr marL="0" indent="0">
              <a:lnSpc>
                <a:spcPts val="3005"/>
              </a:lnSpc>
              <a:buNone/>
            </a:pPr>
            <a:endParaRPr lang="en-US" sz="1880" dirty="0"/>
          </a:p>
        </p:txBody>
      </p:sp>
      <p:sp>
        <p:nvSpPr>
          <p:cNvPr id="12" name="Text 8"/>
          <p:cNvSpPr/>
          <p:nvPr/>
        </p:nvSpPr>
        <p:spPr>
          <a:xfrm>
            <a:off x="6574750" y="3180517"/>
            <a:ext cx="3248978" cy="381476"/>
          </a:xfrm>
          <a:prstGeom prst="rect">
            <a:avLst/>
          </a:prstGeom>
          <a:noFill/>
        </p:spPr>
        <p:txBody>
          <a:bodyPr wrap="none" rtlCol="0" anchor="t"/>
          <a:lstStyle/>
          <a:p>
            <a:pPr marL="0" indent="0">
              <a:lnSpc>
                <a:spcPts val="3005"/>
              </a:lnSpc>
              <a:buNone/>
            </a:pPr>
            <a:endParaRPr lang="en-US" sz="1880" dirty="0"/>
          </a:p>
        </p:txBody>
      </p:sp>
      <p:sp>
        <p:nvSpPr>
          <p:cNvPr id="13" name="Text 9"/>
          <p:cNvSpPr/>
          <p:nvPr/>
        </p:nvSpPr>
        <p:spPr>
          <a:xfrm>
            <a:off x="10308312" y="3180517"/>
            <a:ext cx="3248978" cy="1144429"/>
          </a:xfrm>
          <a:prstGeom prst="rect">
            <a:avLst/>
          </a:prstGeom>
          <a:noFill/>
        </p:spPr>
        <p:txBody>
          <a:bodyPr wrap="square" rtlCol="0" anchor="t"/>
          <a:lstStyle/>
          <a:p>
            <a:pPr marL="0" indent="0">
              <a:lnSpc>
                <a:spcPts val="3005"/>
              </a:lnSpc>
              <a:buNone/>
            </a:pPr>
            <a:endParaRPr lang="en-US" sz="1880" dirty="0"/>
          </a:p>
        </p:txBody>
      </p:sp>
      <p:sp>
        <p:nvSpPr>
          <p:cNvPr id="15" name="Text 11"/>
          <p:cNvSpPr/>
          <p:nvPr/>
        </p:nvSpPr>
        <p:spPr>
          <a:xfrm>
            <a:off x="6574750" y="4626173"/>
            <a:ext cx="3248978" cy="381476"/>
          </a:xfrm>
          <a:prstGeom prst="rect">
            <a:avLst/>
          </a:prstGeom>
          <a:noFill/>
        </p:spPr>
        <p:txBody>
          <a:bodyPr wrap="none" rtlCol="0" anchor="t"/>
          <a:lstStyle/>
          <a:p>
            <a:pPr marL="0" indent="0">
              <a:lnSpc>
                <a:spcPts val="3005"/>
              </a:lnSpc>
              <a:buNone/>
            </a:pPr>
            <a:endParaRPr lang="en-US" sz="1880" dirty="0"/>
          </a:p>
        </p:txBody>
      </p:sp>
      <p:sp>
        <p:nvSpPr>
          <p:cNvPr id="16" name="Text 12"/>
          <p:cNvSpPr/>
          <p:nvPr/>
        </p:nvSpPr>
        <p:spPr>
          <a:xfrm>
            <a:off x="10308312" y="4626173"/>
            <a:ext cx="3248978" cy="1144429"/>
          </a:xfrm>
          <a:prstGeom prst="rect">
            <a:avLst/>
          </a:prstGeom>
          <a:noFill/>
        </p:spPr>
        <p:txBody>
          <a:bodyPr wrap="square" rtlCol="0" anchor="t"/>
          <a:lstStyle/>
          <a:p>
            <a:pPr marL="0" indent="0">
              <a:lnSpc>
                <a:spcPts val="3005"/>
              </a:lnSpc>
              <a:buNone/>
            </a:pPr>
            <a:endParaRPr lang="en-US" sz="1880" dirty="0"/>
          </a:p>
          <a:p>
            <a:pPr marL="0" indent="0">
              <a:lnSpc>
                <a:spcPts val="3005"/>
              </a:lnSpc>
              <a:buNone/>
            </a:pPr>
            <a:endParaRPr lang="en-US" sz="1880" dirty="0"/>
          </a:p>
        </p:txBody>
      </p:sp>
      <p:sp>
        <p:nvSpPr>
          <p:cNvPr id="18" name="Text 14"/>
          <p:cNvSpPr/>
          <p:nvPr/>
        </p:nvSpPr>
        <p:spPr>
          <a:xfrm>
            <a:off x="6574750" y="6071830"/>
            <a:ext cx="3248978" cy="381476"/>
          </a:xfrm>
          <a:prstGeom prst="rect">
            <a:avLst/>
          </a:prstGeom>
          <a:noFill/>
        </p:spPr>
        <p:txBody>
          <a:bodyPr wrap="none" rtlCol="0" anchor="t"/>
          <a:lstStyle/>
          <a:p>
            <a:pPr marL="0" indent="0">
              <a:lnSpc>
                <a:spcPts val="3005"/>
              </a:lnSpc>
              <a:buNone/>
            </a:pPr>
            <a:endParaRPr lang="en-US" sz="1880" dirty="0"/>
          </a:p>
        </p:txBody>
      </p:sp>
      <p:sp>
        <p:nvSpPr>
          <p:cNvPr id="19" name="Text 15"/>
          <p:cNvSpPr/>
          <p:nvPr/>
        </p:nvSpPr>
        <p:spPr>
          <a:xfrm>
            <a:off x="10308312" y="6071830"/>
            <a:ext cx="3248978" cy="1144429"/>
          </a:xfrm>
          <a:prstGeom prst="rect">
            <a:avLst/>
          </a:prstGeom>
          <a:noFill/>
        </p:spPr>
        <p:txBody>
          <a:bodyPr wrap="square" rtlCol="0" anchor="t"/>
          <a:lstStyle/>
          <a:p>
            <a:pPr marL="0" indent="0">
              <a:lnSpc>
                <a:spcPts val="3005"/>
              </a:lnSpc>
              <a:buNone/>
            </a:pPr>
            <a:endParaRPr lang="en-US" sz="1880" dirty="0"/>
          </a:p>
        </p:txBody>
      </p:sp>
      <p:grpSp>
        <p:nvGrpSpPr>
          <p:cNvPr id="5" name="Group 4"/>
          <p:cNvGrpSpPr/>
          <p:nvPr/>
        </p:nvGrpSpPr>
        <p:grpSpPr>
          <a:xfrm>
            <a:off x="1171980" y="1208998"/>
            <a:ext cx="11412637" cy="6447902"/>
            <a:chOff x="0" y="0"/>
            <a:chExt cx="7193280" cy="5013960"/>
          </a:xfrm>
        </p:grpSpPr>
        <p:grpSp>
          <p:nvGrpSpPr>
            <p:cNvPr id="7" name="Group 6"/>
            <p:cNvGrpSpPr/>
            <p:nvPr/>
          </p:nvGrpSpPr>
          <p:grpSpPr>
            <a:xfrm>
              <a:off x="60960" y="144780"/>
              <a:ext cx="7056120" cy="4701540"/>
              <a:chOff x="0" y="0"/>
              <a:chExt cx="7056120" cy="4701540"/>
            </a:xfrm>
          </p:grpSpPr>
          <p:sp>
            <p:nvSpPr>
              <p:cNvPr id="23" name="Text Box 24"/>
              <p:cNvSpPr txBox="1"/>
              <p:nvPr/>
            </p:nvSpPr>
            <p:spPr>
              <a:xfrm>
                <a:off x="3947160" y="83820"/>
                <a:ext cx="1211580" cy="31242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noAutofit/>
              </a:bodyPr>
              <a:lstStyle/>
              <a:p>
                <a:pPr>
                  <a:lnSpc>
                    <a:spcPct val="115000"/>
                  </a:lnSpc>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    </a:t>
                </a:r>
                <a:r>
                  <a:rPr lang="en-US" sz="1400" kern="100">
                    <a:effectLst/>
                    <a:latin typeface="Aptos" panose="020B0004020202020204" pitchFamily="34" charset="0"/>
                    <a:ea typeface="Aptos" panose="020B0004020202020204" pitchFamily="34" charset="0"/>
                    <a:cs typeface="Times New Roman" panose="02020603050405020304" pitchFamily="18" charset="0"/>
                  </a:rPr>
                  <a:t>Datasets</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4" name="Group 23"/>
              <p:cNvGrpSpPr/>
              <p:nvPr/>
            </p:nvGrpSpPr>
            <p:grpSpPr>
              <a:xfrm>
                <a:off x="0" y="0"/>
                <a:ext cx="7056120" cy="4701540"/>
                <a:chOff x="0" y="0"/>
                <a:chExt cx="7056120" cy="4701540"/>
              </a:xfrm>
            </p:grpSpPr>
            <p:sp>
              <p:nvSpPr>
                <p:cNvPr id="25" name="Text Box 28"/>
                <p:cNvSpPr txBox="1"/>
                <p:nvPr/>
              </p:nvSpPr>
              <p:spPr>
                <a:xfrm>
                  <a:off x="6499860" y="1348740"/>
                  <a:ext cx="449580" cy="1074420"/>
                </a:xfrm>
                <a:prstGeom prst="rect">
                  <a:avLst/>
                </a:prstGeom>
                <a:solidFill>
                  <a:schemeClr val="lt1"/>
                </a:solidFill>
                <a:ln w="6350">
                  <a:noFill/>
                </a:ln>
              </p:spPr>
              <p:txBody>
                <a:bodyPr rot="0" spcFirstLastPara="0" vert="vert" wrap="square" lIns="91440" tIns="45720" rIns="91440" bIns="45720" numCol="1" spcCol="0" rtlCol="0" fromWordArt="0" anchor="t" anchorCtr="0" forceAA="0" compatLnSpc="1">
                  <a:noAutofit/>
                </a:bodyPr>
                <a:lstStyle/>
                <a:p>
                  <a:pPr>
                    <a:lnSpc>
                      <a:spcPct val="115000"/>
                    </a:lnSpc>
                    <a:spcAft>
                      <a:spcPts val="800"/>
                    </a:spcAft>
                  </a:pPr>
                  <a:r>
                    <a:rPr lang="en-US" sz="1400" kern="100">
                      <a:effectLst/>
                      <a:latin typeface="Aptos" panose="020B0004020202020204" pitchFamily="34" charset="0"/>
                      <a:ea typeface="Aptos" panose="020B0004020202020204" pitchFamily="34" charset="0"/>
                      <a:cs typeface="Times New Roman" panose="02020603050405020304" pitchFamily="18" charset="0"/>
                    </a:rPr>
                    <a:t>Training data</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26" name="Group 25"/>
                <p:cNvGrpSpPr/>
                <p:nvPr/>
              </p:nvGrpSpPr>
              <p:grpSpPr>
                <a:xfrm>
                  <a:off x="0" y="0"/>
                  <a:ext cx="7056120" cy="4701540"/>
                  <a:chOff x="0" y="0"/>
                  <a:chExt cx="7056120" cy="4701540"/>
                </a:xfrm>
              </p:grpSpPr>
              <p:cxnSp>
                <p:nvCxnSpPr>
                  <p:cNvPr id="27" name="Straight Arrow Connector 26"/>
                  <p:cNvCxnSpPr/>
                  <p:nvPr/>
                </p:nvCxnSpPr>
                <p:spPr>
                  <a:xfrm flipV="1">
                    <a:off x="2567940" y="1280160"/>
                    <a:ext cx="7620" cy="6629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8" name="Group 27"/>
                  <p:cNvGrpSpPr/>
                  <p:nvPr/>
                </p:nvGrpSpPr>
                <p:grpSpPr>
                  <a:xfrm>
                    <a:off x="0" y="0"/>
                    <a:ext cx="7056120" cy="4701540"/>
                    <a:chOff x="0" y="0"/>
                    <a:chExt cx="7056120" cy="4701540"/>
                  </a:xfrm>
                </p:grpSpPr>
                <p:sp>
                  <p:nvSpPr>
                    <p:cNvPr id="29" name="Text Box 22"/>
                    <p:cNvSpPr txBox="1"/>
                    <p:nvPr/>
                  </p:nvSpPr>
                  <p:spPr>
                    <a:xfrm>
                      <a:off x="0" y="1173480"/>
                      <a:ext cx="1051560" cy="2895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noAutofit/>
                    </a:bodyPr>
                    <a:lstStyle/>
                    <a:p>
                      <a:pPr>
                        <a:lnSpc>
                          <a:spcPct val="115000"/>
                        </a:lnSpc>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        </a:t>
                      </a:r>
                      <a:r>
                        <a:rPr lang="en-US" sz="1400" kern="100">
                          <a:effectLst/>
                          <a:latin typeface="Aptos" panose="020B0004020202020204" pitchFamily="34" charset="0"/>
                          <a:ea typeface="Aptos" panose="020B0004020202020204" pitchFamily="34" charset="0"/>
                          <a:cs typeface="Times New Roman" panose="02020603050405020304" pitchFamily="18" charset="0"/>
                        </a:rPr>
                        <a:t>User</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30" name="Group 29"/>
                    <p:cNvGrpSpPr/>
                    <p:nvPr/>
                  </p:nvGrpSpPr>
                  <p:grpSpPr>
                    <a:xfrm>
                      <a:off x="91440" y="0"/>
                      <a:ext cx="6964680" cy="4701540"/>
                      <a:chOff x="0" y="0"/>
                      <a:chExt cx="6964680" cy="4701540"/>
                    </a:xfrm>
                  </p:grpSpPr>
                  <p:grpSp>
                    <p:nvGrpSpPr>
                      <p:cNvPr id="31" name="Group 30"/>
                      <p:cNvGrpSpPr/>
                      <p:nvPr/>
                    </p:nvGrpSpPr>
                    <p:grpSpPr>
                      <a:xfrm>
                        <a:off x="5425440" y="1341120"/>
                        <a:ext cx="1510665" cy="2834640"/>
                        <a:chOff x="0" y="0"/>
                        <a:chExt cx="1510665" cy="2834640"/>
                      </a:xfrm>
                    </p:grpSpPr>
                    <p:cxnSp>
                      <p:nvCxnSpPr>
                        <p:cNvPr id="60" name="Straight Arrow Connector 59"/>
                        <p:cNvCxnSpPr/>
                        <p:nvPr/>
                      </p:nvCxnSpPr>
                      <p:spPr>
                        <a:xfrm flipH="1">
                          <a:off x="0" y="2811780"/>
                          <a:ext cx="8991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61" name="Group 60"/>
                        <p:cNvGrpSpPr/>
                        <p:nvPr/>
                      </p:nvGrpSpPr>
                      <p:grpSpPr>
                        <a:xfrm>
                          <a:off x="251460" y="0"/>
                          <a:ext cx="1259205" cy="2834640"/>
                          <a:chOff x="0" y="0"/>
                          <a:chExt cx="1259205" cy="2834640"/>
                        </a:xfrm>
                      </p:grpSpPr>
                      <p:cxnSp>
                        <p:nvCxnSpPr>
                          <p:cNvPr id="62" name="Straight Connector 61"/>
                          <p:cNvCxnSpPr/>
                          <p:nvPr/>
                        </p:nvCxnSpPr>
                        <p:spPr>
                          <a:xfrm>
                            <a:off x="647700" y="2164080"/>
                            <a:ext cx="0" cy="670560"/>
                          </a:xfrm>
                          <a:prstGeom prst="line">
                            <a:avLst/>
                          </a:prstGeom>
                        </p:spPr>
                        <p:style>
                          <a:lnRef idx="3">
                            <a:schemeClr val="dk1"/>
                          </a:lnRef>
                          <a:fillRef idx="0">
                            <a:schemeClr val="dk1"/>
                          </a:fillRef>
                          <a:effectRef idx="2">
                            <a:schemeClr val="dk1"/>
                          </a:effectRef>
                          <a:fontRef idx="minor">
                            <a:schemeClr val="tx1"/>
                          </a:fontRef>
                        </p:style>
                      </p:cxnSp>
                      <p:grpSp>
                        <p:nvGrpSpPr>
                          <p:cNvPr id="63" name="Group 62"/>
                          <p:cNvGrpSpPr/>
                          <p:nvPr/>
                        </p:nvGrpSpPr>
                        <p:grpSpPr>
                          <a:xfrm>
                            <a:off x="0" y="0"/>
                            <a:ext cx="1259205" cy="2095500"/>
                            <a:chOff x="0" y="0"/>
                            <a:chExt cx="1259205" cy="2095500"/>
                          </a:xfrm>
                        </p:grpSpPr>
                        <p:pic>
                          <p:nvPicPr>
                            <p:cNvPr id="64" name="Picture 63" descr="A black background with a black square&#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899160"/>
                              <a:ext cx="1259205" cy="1196340"/>
                            </a:xfrm>
                            <a:prstGeom prst="rect">
                              <a:avLst/>
                            </a:prstGeom>
                          </p:spPr>
                        </p:pic>
                        <p:cxnSp>
                          <p:nvCxnSpPr>
                            <p:cNvPr id="65" name="Straight Arrow Connector 64"/>
                            <p:cNvCxnSpPr/>
                            <p:nvPr/>
                          </p:nvCxnSpPr>
                          <p:spPr>
                            <a:xfrm>
                              <a:off x="601980" y="0"/>
                              <a:ext cx="0" cy="8991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grpSp>
                  <p:grpSp>
                    <p:nvGrpSpPr>
                      <p:cNvPr id="32" name="Group 31"/>
                      <p:cNvGrpSpPr/>
                      <p:nvPr/>
                    </p:nvGrpSpPr>
                    <p:grpSpPr>
                      <a:xfrm>
                        <a:off x="0" y="0"/>
                        <a:ext cx="6964680" cy="4701540"/>
                        <a:chOff x="0" y="0"/>
                        <a:chExt cx="6964680" cy="4701540"/>
                      </a:xfrm>
                    </p:grpSpPr>
                    <p:sp>
                      <p:nvSpPr>
                        <p:cNvPr id="33" name="Text Box 26"/>
                        <p:cNvSpPr txBox="1"/>
                        <p:nvPr/>
                      </p:nvSpPr>
                      <p:spPr>
                        <a:xfrm>
                          <a:off x="5052060" y="2560320"/>
                          <a:ext cx="800100" cy="5562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noAutofit/>
                        </a:bodyPr>
                        <a:lstStyle/>
                        <a:p>
                          <a:pPr>
                            <a:lnSpc>
                              <a:spcPct val="115000"/>
                            </a:lnSpc>
                            <a:spcAft>
                              <a:spcPts val="800"/>
                            </a:spcAft>
                          </a:pPr>
                          <a:r>
                            <a:rPr lang="en-US" sz="1200" kern="100">
                              <a:effectLst/>
                              <a:latin typeface="Aptos" panose="020B0004020202020204" pitchFamily="34" charset="0"/>
                              <a:ea typeface="Aptos" panose="020B0004020202020204" pitchFamily="34" charset="0"/>
                              <a:cs typeface="Times New Roman" panose="02020603050405020304" pitchFamily="18" charset="0"/>
                            </a:rPr>
                            <a:t> Random     Forest</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34" name="Group 33"/>
                        <p:cNvGrpSpPr/>
                        <p:nvPr/>
                      </p:nvGrpSpPr>
                      <p:grpSpPr>
                        <a:xfrm>
                          <a:off x="0" y="0"/>
                          <a:ext cx="6964680" cy="4701540"/>
                          <a:chOff x="0" y="0"/>
                          <a:chExt cx="6964680" cy="4701540"/>
                        </a:xfrm>
                      </p:grpSpPr>
                      <p:grpSp>
                        <p:nvGrpSpPr>
                          <p:cNvPr id="35" name="Group 34"/>
                          <p:cNvGrpSpPr/>
                          <p:nvPr/>
                        </p:nvGrpSpPr>
                        <p:grpSpPr>
                          <a:xfrm>
                            <a:off x="1737360" y="1211580"/>
                            <a:ext cx="3596640" cy="3489960"/>
                            <a:chOff x="0" y="0"/>
                            <a:chExt cx="3596640" cy="3489960"/>
                          </a:xfrm>
                        </p:grpSpPr>
                        <p:sp>
                          <p:nvSpPr>
                            <p:cNvPr id="50" name="Text Box 27"/>
                            <p:cNvSpPr txBox="1"/>
                            <p:nvPr/>
                          </p:nvSpPr>
                          <p:spPr>
                            <a:xfrm>
                              <a:off x="2141220" y="541020"/>
                              <a:ext cx="403860" cy="1264920"/>
                            </a:xfrm>
                            <a:prstGeom prst="rect">
                              <a:avLst/>
                            </a:prstGeom>
                            <a:solidFill>
                              <a:schemeClr val="lt1"/>
                            </a:solidFill>
                            <a:ln w="6350">
                              <a:noFill/>
                            </a:ln>
                          </p:spPr>
                          <p:txBody>
                            <a:bodyPr rot="0" spcFirstLastPara="0" vert="vert" wrap="square" lIns="91440" tIns="45720" rIns="91440" bIns="45720" numCol="1" spcCol="0" rtlCol="0" fromWordArt="0" anchor="t" anchorCtr="0" forceAA="0" compatLnSpc="1">
                              <a:noAutofit/>
                            </a:bodyPr>
                            <a:lstStyle/>
                            <a:p>
                              <a:pPr>
                                <a:lnSpc>
                                  <a:spcPct val="115000"/>
                                </a:lnSpc>
                                <a:spcAft>
                                  <a:spcPts val="800"/>
                                </a:spcAft>
                              </a:pPr>
                              <a:r>
                                <a:rPr lang="en-US" sz="1400" kern="100">
                                  <a:effectLst/>
                                  <a:latin typeface="Aptos" panose="020B0004020202020204" pitchFamily="34" charset="0"/>
                                  <a:ea typeface="Aptos" panose="020B0004020202020204" pitchFamily="34" charset="0"/>
                                  <a:cs typeface="Times New Roman" panose="02020603050405020304" pitchFamily="18" charset="0"/>
                                </a:rPr>
                                <a:t>Testing data</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51" name="Group 50"/>
                            <p:cNvGrpSpPr/>
                            <p:nvPr/>
                          </p:nvGrpSpPr>
                          <p:grpSpPr>
                            <a:xfrm>
                              <a:off x="0" y="0"/>
                              <a:ext cx="3596640" cy="3489960"/>
                              <a:chOff x="0" y="0"/>
                              <a:chExt cx="3596640" cy="3489960"/>
                            </a:xfrm>
                          </p:grpSpPr>
                          <p:grpSp>
                            <p:nvGrpSpPr>
                              <p:cNvPr id="52" name="Group 51"/>
                              <p:cNvGrpSpPr/>
                              <p:nvPr/>
                            </p:nvGrpSpPr>
                            <p:grpSpPr>
                              <a:xfrm>
                                <a:off x="0" y="914400"/>
                                <a:ext cx="3596640" cy="2575560"/>
                                <a:chOff x="0" y="0"/>
                                <a:chExt cx="3596640" cy="2575560"/>
                              </a:xfrm>
                            </p:grpSpPr>
                            <p:sp>
                              <p:nvSpPr>
                                <p:cNvPr id="54" name="Text Box 9"/>
                                <p:cNvSpPr txBox="1"/>
                                <p:nvPr/>
                              </p:nvSpPr>
                              <p:spPr>
                                <a:xfrm>
                                  <a:off x="1524000" y="1729740"/>
                                  <a:ext cx="2072640" cy="84582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noAutofit/>
                                </a:bodyPr>
                                <a:lstStyle/>
                                <a:p>
                                  <a:pPr>
                                    <a:lnSpc>
                                      <a:spcPct val="115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Recommendation</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system</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55" name="Group 54"/>
                                <p:cNvGrpSpPr/>
                                <p:nvPr/>
                              </p:nvGrpSpPr>
                              <p:grpSpPr>
                                <a:xfrm>
                                  <a:off x="0" y="0"/>
                                  <a:ext cx="1539240" cy="2156460"/>
                                  <a:chOff x="0" y="0"/>
                                  <a:chExt cx="1539240" cy="2156460"/>
                                </a:xfrm>
                              </p:grpSpPr>
                              <p:cxnSp>
                                <p:nvCxnSpPr>
                                  <p:cNvPr id="56" name="Straight Connector 55"/>
                                  <p:cNvCxnSpPr/>
                                  <p:nvPr/>
                                </p:nvCxnSpPr>
                                <p:spPr>
                                  <a:xfrm flipH="1">
                                    <a:off x="731520" y="2148840"/>
                                    <a:ext cx="716280" cy="0"/>
                                  </a:xfrm>
                                  <a:prstGeom prst="line">
                                    <a:avLst/>
                                  </a:prstGeom>
                                </p:spPr>
                                <p:style>
                                  <a:lnRef idx="3">
                                    <a:schemeClr val="dk1"/>
                                  </a:lnRef>
                                  <a:fillRef idx="0">
                                    <a:schemeClr val="dk1"/>
                                  </a:fillRef>
                                  <a:effectRef idx="2">
                                    <a:schemeClr val="dk1"/>
                                  </a:effectRef>
                                  <a:fontRef idx="minor">
                                    <a:schemeClr val="tx1"/>
                                  </a:fontRef>
                                </p:style>
                              </p:cxnSp>
                              <p:grpSp>
                                <p:nvGrpSpPr>
                                  <p:cNvPr id="57" name="Group 56"/>
                                  <p:cNvGrpSpPr/>
                                  <p:nvPr/>
                                </p:nvGrpSpPr>
                                <p:grpSpPr>
                                  <a:xfrm>
                                    <a:off x="0" y="0"/>
                                    <a:ext cx="1539240" cy="2156460"/>
                                    <a:chOff x="0" y="0"/>
                                    <a:chExt cx="1539240" cy="2156460"/>
                                  </a:xfrm>
                                </p:grpSpPr>
                                <p:sp>
                                  <p:nvSpPr>
                                    <p:cNvPr id="58" name="Text Box 8"/>
                                    <p:cNvSpPr txBox="1"/>
                                    <p:nvPr/>
                                  </p:nvSpPr>
                                  <p:spPr>
                                    <a:xfrm>
                                      <a:off x="0" y="0"/>
                                      <a:ext cx="1539240" cy="79248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noAutofit/>
                                    </a:bodyPr>
                                    <a:lstStyle/>
                                    <a:p>
                                      <a:pPr>
                                        <a:lnSpc>
                                          <a:spcPct val="115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Result  prediction</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59" name="Straight Arrow Connector 58"/>
                                    <p:cNvCxnSpPr/>
                                    <p:nvPr/>
                                  </p:nvCxnSpPr>
                                  <p:spPr>
                                    <a:xfrm flipV="1">
                                      <a:off x="731520" y="861060"/>
                                      <a:ext cx="0" cy="1295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grpSp>
                          <p:cxnSp>
                            <p:nvCxnSpPr>
                              <p:cNvPr id="53" name="Straight Arrow Connector 52"/>
                              <p:cNvCxnSpPr/>
                              <p:nvPr/>
                            </p:nvCxnSpPr>
                            <p:spPr>
                              <a:xfrm>
                                <a:off x="2705100" y="0"/>
                                <a:ext cx="0" cy="25679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grpSp>
                        <p:nvGrpSpPr>
                          <p:cNvPr id="36" name="Group 35"/>
                          <p:cNvGrpSpPr/>
                          <p:nvPr/>
                        </p:nvGrpSpPr>
                        <p:grpSpPr>
                          <a:xfrm>
                            <a:off x="0" y="0"/>
                            <a:ext cx="6964680" cy="1280160"/>
                            <a:chOff x="0" y="0"/>
                            <a:chExt cx="6964680" cy="1280160"/>
                          </a:xfrm>
                        </p:grpSpPr>
                        <p:cxnSp>
                          <p:nvCxnSpPr>
                            <p:cNvPr id="37" name="Straight Arrow Connector 36"/>
                            <p:cNvCxnSpPr/>
                            <p:nvPr/>
                          </p:nvCxnSpPr>
                          <p:spPr>
                            <a:xfrm>
                              <a:off x="883920" y="571500"/>
                              <a:ext cx="10439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H="1">
                              <a:off x="883920" y="899160"/>
                              <a:ext cx="10058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9" name="Group 38"/>
                            <p:cNvGrpSpPr/>
                            <p:nvPr/>
                          </p:nvGrpSpPr>
                          <p:grpSpPr>
                            <a:xfrm>
                              <a:off x="0" y="0"/>
                              <a:ext cx="6964680" cy="1280160"/>
                              <a:chOff x="0" y="0"/>
                              <a:chExt cx="6964680" cy="1280160"/>
                            </a:xfrm>
                          </p:grpSpPr>
                          <p:grpSp>
                            <p:nvGrpSpPr>
                              <p:cNvPr id="42" name="Group 41"/>
                              <p:cNvGrpSpPr/>
                              <p:nvPr/>
                            </p:nvGrpSpPr>
                            <p:grpSpPr>
                              <a:xfrm>
                                <a:off x="0" y="38100"/>
                                <a:ext cx="3451860" cy="1150620"/>
                                <a:chOff x="0" y="22860"/>
                                <a:chExt cx="3451860" cy="1150620"/>
                              </a:xfrm>
                            </p:grpSpPr>
                            <p:pic>
                              <p:nvPicPr>
                                <p:cNvPr id="47" name="Picture 46" descr="A blue and purple circle with a black and white computer screen&#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820" y="304800"/>
                                  <a:ext cx="1020445" cy="853440"/>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35280"/>
                                  <a:ext cx="883920" cy="838200"/>
                                </a:xfrm>
                                <a:prstGeom prst="rect">
                                  <a:avLst/>
                                </a:prstGeom>
                              </p:spPr>
                            </p:pic>
                            <p:sp>
                              <p:nvSpPr>
                                <p:cNvPr id="49" name="Text Box 23"/>
                                <p:cNvSpPr txBox="1"/>
                                <p:nvPr/>
                              </p:nvSpPr>
                              <p:spPr>
                                <a:xfrm>
                                  <a:off x="2087880" y="22860"/>
                                  <a:ext cx="1363980" cy="27432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noAutofit/>
                                </a:bodyPr>
                                <a:lstStyle/>
                                <a:p>
                                  <a:pPr>
                                    <a:lnSpc>
                                      <a:spcPct val="115000"/>
                                    </a:lnSpc>
                                    <a:spcAft>
                                      <a:spcPts val="800"/>
                                    </a:spcAft>
                                  </a:pPr>
                                  <a:r>
                                    <a:rPr lang="en-US" sz="1400" kern="100">
                                      <a:effectLst/>
                                      <a:latin typeface="Aptos" panose="020B0004020202020204" pitchFamily="34" charset="0"/>
                                      <a:ea typeface="Aptos" panose="020B0004020202020204" pitchFamily="34" charset="0"/>
                                      <a:cs typeface="Times New Roman" panose="02020603050405020304" pitchFamily="18" charset="0"/>
                                    </a:rPr>
                                    <a:t>User Interface</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grpSp>
                            <p:nvGrpSpPr>
                              <p:cNvPr id="43" name="Group 42"/>
                              <p:cNvGrpSpPr/>
                              <p:nvPr/>
                            </p:nvGrpSpPr>
                            <p:grpSpPr>
                              <a:xfrm>
                                <a:off x="4030980" y="0"/>
                                <a:ext cx="2933700" cy="1280160"/>
                                <a:chOff x="0" y="0"/>
                                <a:chExt cx="2933700" cy="1280160"/>
                              </a:xfrm>
                            </p:grpSpPr>
                            <p:pic>
                              <p:nvPicPr>
                                <p:cNvPr id="44" name="Picture 43" descr="A blue and black logo&#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0" y="381000"/>
                                  <a:ext cx="755015" cy="791845"/>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52600" y="403860"/>
                                  <a:ext cx="1006475" cy="876300"/>
                                </a:xfrm>
                                <a:prstGeom prst="rect">
                                  <a:avLst/>
                                </a:prstGeom>
                              </p:spPr>
                            </p:pic>
                            <p:sp>
                              <p:nvSpPr>
                                <p:cNvPr id="46" name="Text Box 25"/>
                                <p:cNvSpPr txBox="1"/>
                                <p:nvPr/>
                              </p:nvSpPr>
                              <p:spPr>
                                <a:xfrm>
                                  <a:off x="1188720" y="0"/>
                                  <a:ext cx="1744980" cy="3429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noAutofit/>
                                </a:bodyPr>
                                <a:lstStyle/>
                                <a:p>
                                  <a:pPr>
                                    <a:lnSpc>
                                      <a:spcPct val="115000"/>
                                    </a:lnSpc>
                                    <a:spcAft>
                                      <a:spcPts val="800"/>
                                    </a:spcAft>
                                  </a:pPr>
                                  <a:r>
                                    <a:rPr lang="en-US" sz="1400" kern="100">
                                      <a:effectLst/>
                                      <a:latin typeface="Aptos" panose="020B0004020202020204" pitchFamily="34" charset="0"/>
                                      <a:ea typeface="Aptos" panose="020B0004020202020204" pitchFamily="34" charset="0"/>
                                      <a:cs typeface="Times New Roman" panose="02020603050405020304" pitchFamily="18" charset="0"/>
                                    </a:rPr>
                                    <a:t>Data Preprocessing</a:t>
                                  </a:r>
                                  <a:endParaRPr lang="en-IN" sz="1200" kern="100">
                                    <a:effectLst/>
                                    <a:latin typeface="Aptos" panose="020B0004020202020204" pitchFamily="34" charset="0"/>
                                    <a:ea typeface="Aptos" panose="020B0004020202020204" pitchFamily="34" charset="0"/>
                                    <a:cs typeface="Times New Roman" panose="02020603050405020304" pitchFamily="18" charset="0"/>
                                  </a:endParaRPr>
                                </a:p>
                              </p:txBody>
                            </p:sp>
                          </p:grpSp>
                        </p:grpSp>
                        <p:cxnSp>
                          <p:nvCxnSpPr>
                            <p:cNvPr id="40" name="Straight Arrow Connector 39"/>
                            <p:cNvCxnSpPr/>
                            <p:nvPr/>
                          </p:nvCxnSpPr>
                          <p:spPr>
                            <a:xfrm>
                              <a:off x="3131820" y="746760"/>
                              <a:ext cx="8153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p:cNvCxnSpPr/>
                            <p:nvPr/>
                          </p:nvCxnSpPr>
                          <p:spPr>
                            <a:xfrm>
                              <a:off x="4838700" y="800100"/>
                              <a:ext cx="8915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grpSp>
                </p:grpSp>
              </p:grpSp>
            </p:grpSp>
          </p:grpSp>
        </p:grpSp>
        <p:grpSp>
          <p:nvGrpSpPr>
            <p:cNvPr id="8" name="Group 7"/>
            <p:cNvGrpSpPr/>
            <p:nvPr/>
          </p:nvGrpSpPr>
          <p:grpSpPr>
            <a:xfrm>
              <a:off x="0" y="0"/>
              <a:ext cx="7193280" cy="5013960"/>
              <a:chOff x="0" y="0"/>
              <a:chExt cx="7193280" cy="5013960"/>
            </a:xfrm>
          </p:grpSpPr>
          <p:cxnSp>
            <p:nvCxnSpPr>
              <p:cNvPr id="11" name="Straight Connector 10"/>
              <p:cNvCxnSpPr/>
              <p:nvPr/>
            </p:nvCxnSpPr>
            <p:spPr>
              <a:xfrm flipV="1">
                <a:off x="7178040" y="0"/>
                <a:ext cx="15240" cy="5006340"/>
              </a:xfrm>
              <a:prstGeom prst="line">
                <a:avLst/>
              </a:prstGeom>
            </p:spPr>
            <p:style>
              <a:lnRef idx="3">
                <a:schemeClr val="dk1"/>
              </a:lnRef>
              <a:fillRef idx="0">
                <a:schemeClr val="dk1"/>
              </a:fillRef>
              <a:effectRef idx="2">
                <a:schemeClr val="dk1"/>
              </a:effectRef>
              <a:fontRef idx="minor">
                <a:schemeClr val="tx1"/>
              </a:fontRef>
            </p:style>
          </p:cxnSp>
          <p:grpSp>
            <p:nvGrpSpPr>
              <p:cNvPr id="14" name="Group 13"/>
              <p:cNvGrpSpPr/>
              <p:nvPr/>
            </p:nvGrpSpPr>
            <p:grpSpPr>
              <a:xfrm>
                <a:off x="0" y="7620"/>
                <a:ext cx="7193280" cy="5006340"/>
                <a:chOff x="0" y="0"/>
                <a:chExt cx="7193280" cy="5006340"/>
              </a:xfrm>
            </p:grpSpPr>
            <p:cxnSp>
              <p:nvCxnSpPr>
                <p:cNvPr id="17" name="Straight Connector 16"/>
                <p:cNvCxnSpPr/>
                <p:nvPr/>
              </p:nvCxnSpPr>
              <p:spPr>
                <a:xfrm>
                  <a:off x="0" y="0"/>
                  <a:ext cx="7193280" cy="0"/>
                </a:xfrm>
                <a:prstGeom prst="line">
                  <a:avLst/>
                </a:prstGeom>
              </p:spPr>
              <p:style>
                <a:lnRef idx="3">
                  <a:schemeClr val="dk1"/>
                </a:lnRef>
                <a:fillRef idx="0">
                  <a:schemeClr val="dk1"/>
                </a:fillRef>
                <a:effectRef idx="2">
                  <a:schemeClr val="dk1"/>
                </a:effectRef>
                <a:fontRef idx="minor">
                  <a:schemeClr val="tx1"/>
                </a:fontRef>
              </p:style>
            </p:cxnSp>
            <p:grpSp>
              <p:nvGrpSpPr>
                <p:cNvPr id="20" name="Group 19"/>
                <p:cNvGrpSpPr/>
                <p:nvPr/>
              </p:nvGrpSpPr>
              <p:grpSpPr>
                <a:xfrm>
                  <a:off x="7620" y="0"/>
                  <a:ext cx="7178040" cy="5006340"/>
                  <a:chOff x="0" y="0"/>
                  <a:chExt cx="7178040" cy="5006340"/>
                </a:xfrm>
              </p:grpSpPr>
              <p:cxnSp>
                <p:nvCxnSpPr>
                  <p:cNvPr id="21" name="Straight Connector 20"/>
                  <p:cNvCxnSpPr/>
                  <p:nvPr/>
                </p:nvCxnSpPr>
                <p:spPr>
                  <a:xfrm>
                    <a:off x="0" y="0"/>
                    <a:ext cx="22860" cy="4998720"/>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p:cNvCxnSpPr/>
                  <p:nvPr/>
                </p:nvCxnSpPr>
                <p:spPr>
                  <a:xfrm>
                    <a:off x="15240" y="4983480"/>
                    <a:ext cx="7162800" cy="22860"/>
                  </a:xfrm>
                  <a:prstGeom prst="line">
                    <a:avLst/>
                  </a:prstGeom>
                </p:spPr>
                <p:style>
                  <a:lnRef idx="3">
                    <a:schemeClr val="dk1"/>
                  </a:lnRef>
                  <a:fillRef idx="0">
                    <a:schemeClr val="dk1"/>
                  </a:fillRef>
                  <a:effectRef idx="2">
                    <a:schemeClr val="dk1"/>
                  </a:effectRef>
                  <a:fontRef idx="minor">
                    <a:schemeClr val="tx1"/>
                  </a:fontRef>
                </p:style>
              </p:cxnSp>
            </p:grpSp>
          </p:grpSp>
        </p:grpSp>
      </p:grpSp>
      <p:sp>
        <p:nvSpPr>
          <p:cNvPr id="66" name="TextBox 65"/>
          <p:cNvSpPr txBox="1"/>
          <p:nvPr/>
        </p:nvSpPr>
        <p:spPr>
          <a:xfrm>
            <a:off x="1413773" y="341644"/>
            <a:ext cx="10426430" cy="584775"/>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Methedology</a:t>
            </a:r>
            <a:r>
              <a:rPr lang="en-US" sz="3200" dirty="0">
                <a:latin typeface="Times New Roman" panose="02020603050405020304" pitchFamily="18" charset="0"/>
                <a:cs typeface="Times New Roman" panose="02020603050405020304" pitchFamily="18" charset="0"/>
              </a:rPr>
              <a:t> And System Architecture</a:t>
            </a:r>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30480" y="0"/>
            <a:ext cx="14630400" cy="8229600"/>
          </a:xfrm>
          <a:prstGeom prst="rect">
            <a:avLst/>
          </a:prstGeom>
          <a:solidFill>
            <a:srgbClr val="F9F4BE"/>
          </a:solidFill>
        </p:spPr>
        <p:txBody>
          <a:bodyPr/>
          <a:lstStyle/>
          <a:p>
            <a:endParaRPr lang="en-IN"/>
          </a:p>
        </p:txBody>
      </p:sp>
      <p:sp>
        <p:nvSpPr>
          <p:cNvPr id="3" name="Shape 1"/>
          <p:cNvSpPr/>
          <p:nvPr/>
        </p:nvSpPr>
        <p:spPr>
          <a:xfrm>
            <a:off x="-20320" y="-2857"/>
            <a:ext cx="14671040" cy="8324017"/>
          </a:xfrm>
          <a:prstGeom prst="rect">
            <a:avLst/>
          </a:prstGeom>
          <a:solidFill>
            <a:srgbClr val="FFFDE6"/>
          </a:solidFill>
        </p:spPr>
        <p:txBody>
          <a:bodyPr/>
          <a:lstStyle/>
          <a:p>
            <a:endParaRPr lang="en-IN" dirty="0"/>
          </a:p>
        </p:txBody>
      </p:sp>
      <p:sp>
        <p:nvSpPr>
          <p:cNvPr id="6" name="Text 2"/>
          <p:cNvSpPr/>
          <p:nvPr/>
        </p:nvSpPr>
        <p:spPr>
          <a:xfrm>
            <a:off x="5298916" y="-478057"/>
            <a:ext cx="6713538" cy="1086366"/>
          </a:xfrm>
          <a:prstGeom prst="rect">
            <a:avLst/>
          </a:prstGeom>
          <a:noFill/>
        </p:spPr>
        <p:txBody>
          <a:bodyPr wrap="none" rtlCol="0" anchor="t"/>
          <a:lstStyle/>
          <a:p>
            <a:pPr marL="0" indent="0">
              <a:lnSpc>
                <a:spcPts val="4255"/>
              </a:lnSpc>
              <a:buNone/>
            </a:pPr>
            <a:r>
              <a:rPr lang="en-US" sz="3400" b="1" dirty="0">
                <a:solidFill>
                  <a:srgbClr val="233939"/>
                </a:solidFill>
                <a:latin typeface="Syne" pitchFamily="34" charset="0"/>
                <a:ea typeface="Syne" pitchFamily="34" charset="-122"/>
                <a:cs typeface="Syne" pitchFamily="34" charset="-120"/>
              </a:rPr>
              <a:t>        </a:t>
            </a:r>
            <a:endParaRPr lang="en-US" sz="3400" b="1" dirty="0">
              <a:solidFill>
                <a:srgbClr val="233939"/>
              </a:solidFill>
              <a:latin typeface="Syne" pitchFamily="34" charset="0"/>
              <a:ea typeface="Syne" pitchFamily="34" charset="-122"/>
              <a:cs typeface="Syne" pitchFamily="34" charset="-120"/>
            </a:endParaRPr>
          </a:p>
          <a:p>
            <a:pPr marL="0" indent="0">
              <a:lnSpc>
                <a:spcPts val="4255"/>
              </a:lnSpc>
              <a:buNone/>
            </a:pPr>
            <a:r>
              <a:rPr lang="en-US" sz="2800" b="1" dirty="0">
                <a:solidFill>
                  <a:srgbClr val="233939"/>
                </a:solidFill>
                <a:latin typeface="Times New Roman" panose="02020603050405020304" pitchFamily="18" charset="0"/>
                <a:ea typeface="Syne" pitchFamily="34" charset="-122"/>
                <a:cs typeface="Times New Roman" panose="02020603050405020304" pitchFamily="18" charset="0"/>
              </a:rPr>
              <a:t>Result and Discussion </a:t>
            </a:r>
            <a:endParaRPr lang="en-US" sz="2800" b="1" dirty="0">
              <a:latin typeface="Times New Roman" panose="02020603050405020304" pitchFamily="18" charset="0"/>
              <a:cs typeface="Times New Roman" panose="02020603050405020304" pitchFamily="18" charset="0"/>
            </a:endParaRPr>
          </a:p>
        </p:txBody>
      </p:sp>
      <p:sp>
        <p:nvSpPr>
          <p:cNvPr id="8" name="Text 3"/>
          <p:cNvSpPr/>
          <p:nvPr/>
        </p:nvSpPr>
        <p:spPr>
          <a:xfrm>
            <a:off x="3615848" y="711953"/>
            <a:ext cx="2145348" cy="249158"/>
          </a:xfrm>
          <a:prstGeom prst="rect">
            <a:avLst/>
          </a:prstGeom>
          <a:noFill/>
        </p:spPr>
        <p:txBody>
          <a:bodyPr wrap="none" rtlCol="0" anchor="t"/>
          <a:lstStyle/>
          <a:p>
            <a:pPr marL="0" indent="0" algn="l">
              <a:lnSpc>
                <a:spcPts val="2125"/>
              </a:lnSpc>
              <a:buNone/>
            </a:pPr>
            <a:r>
              <a:rPr lang="en-US" sz="2400" b="1" dirty="0">
                <a:latin typeface="Times New Roman" panose="02020603050405020304" pitchFamily="18" charset="0"/>
                <a:ea typeface="Syne" pitchFamily="34" charset="-122"/>
                <a:cs typeface="Times New Roman" panose="02020603050405020304" pitchFamily="18" charset="0"/>
              </a:rPr>
              <a:t>Comparison of Literature with our Model Result</a:t>
            </a:r>
            <a:endParaRPr lang="en-US" sz="2400" b="1" dirty="0">
              <a:latin typeface="Times New Roman" panose="02020603050405020304" pitchFamily="18" charset="0"/>
              <a:cs typeface="Times New Roman" panose="02020603050405020304" pitchFamily="18" charset="0"/>
            </a:endParaRPr>
          </a:p>
        </p:txBody>
      </p:sp>
      <p:sp>
        <p:nvSpPr>
          <p:cNvPr id="9" name="Text 4"/>
          <p:cNvSpPr/>
          <p:nvPr/>
        </p:nvSpPr>
        <p:spPr>
          <a:xfrm>
            <a:off x="721360" y="2343824"/>
            <a:ext cx="12994640" cy="1214023"/>
          </a:xfrm>
          <a:prstGeom prst="rect">
            <a:avLst/>
          </a:prstGeom>
          <a:noFill/>
        </p:spPr>
        <p:txBody>
          <a:bodyPr wrap="none" rtlCol="0" anchor="t"/>
          <a:lstStyle/>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The dataset used for this system is stored in a CSV file named Crop_recommendation.csv. This file contains various </a:t>
            </a:r>
            <a:endParaRPr lang="en-US" sz="2000" dirty="0">
              <a:effectLst/>
              <a:latin typeface="Times New Roman" panose="02020603050405020304" pitchFamily="18" charset="0"/>
              <a:ea typeface="Times New Roman" panose="02020603050405020304" pitchFamily="18"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environmental factors such as nitrogen (N), phosphorus (P), potassium (K), temperature, humidity, pH, and rainfall, </a:t>
            </a:r>
            <a:endParaRPr lang="en-US" sz="2000" dirty="0">
              <a:effectLst/>
              <a:latin typeface="Times New Roman" panose="02020603050405020304" pitchFamily="18" charset="0"/>
              <a:ea typeface="Times New Roman" panose="02020603050405020304" pitchFamily="18"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along with the corresponding crop label.</a:t>
            </a:r>
            <a:endParaRPr lang="en-US" sz="2000" dirty="0">
              <a:effectLst/>
              <a:latin typeface="Times New Roman" panose="02020603050405020304" pitchFamily="18" charset="0"/>
              <a:ea typeface="Times New Roman" panose="02020603050405020304" pitchFamily="18" charset="0"/>
            </a:endParaRPr>
          </a:p>
          <a:p>
            <a:pPr>
              <a:spcBef>
                <a:spcPts val="20"/>
              </a:spcBef>
            </a:pPr>
            <a:endParaRPr lang="en-IN" sz="2000" dirty="0">
              <a:effectLst/>
              <a:latin typeface="Times New Roman" panose="02020603050405020304" pitchFamily="18" charset="0"/>
              <a:ea typeface="Times New Roman" panose="02020603050405020304" pitchFamily="18" charset="0"/>
            </a:endParaRPr>
          </a:p>
          <a:p>
            <a:pPr marL="0" indent="0" algn="l">
              <a:lnSpc>
                <a:spcPts val="2175"/>
              </a:lnSpc>
              <a:buNone/>
            </a:pPr>
            <a:endParaRPr lang="en-IN" sz="2000" dirty="0"/>
          </a:p>
          <a:p>
            <a:pPr marL="0" indent="0" algn="l">
              <a:lnSpc>
                <a:spcPts val="2175"/>
              </a:lnSpc>
              <a:buNone/>
            </a:pPr>
            <a:endParaRPr lang="en-IN" sz="2000" dirty="0"/>
          </a:p>
          <a:p>
            <a:pPr marL="0" indent="0" algn="l">
              <a:lnSpc>
                <a:spcPts val="2175"/>
              </a:lnSpc>
              <a:buNone/>
            </a:pPr>
            <a:endParaRPr lang="en-IN" sz="2000" dirty="0"/>
          </a:p>
          <a:p>
            <a:pPr marL="0" indent="0" algn="l">
              <a:lnSpc>
                <a:spcPts val="2175"/>
              </a:lnSpc>
              <a:buNone/>
            </a:pPr>
            <a:r>
              <a:rPr lang="en-IN" sz="2400" b="1" dirty="0">
                <a:latin typeface="Times New Roman" panose="02020603050405020304" pitchFamily="18" charset="0"/>
                <a:cs typeface="Times New Roman" panose="02020603050405020304" pitchFamily="18" charset="0"/>
              </a:rPr>
              <a:t>2.Data </a:t>
            </a:r>
            <a:r>
              <a:rPr lang="en-IN" sz="2400" b="1" dirty="0" err="1">
                <a:latin typeface="Times New Roman" panose="02020603050405020304" pitchFamily="18" charset="0"/>
                <a:cs typeface="Times New Roman" panose="02020603050405020304" pitchFamily="18" charset="0"/>
              </a:rPr>
              <a:t>Preprocessing</a:t>
            </a: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lgn="just">
              <a:buNone/>
            </a:pPr>
            <a:endParaRPr lang="en-IN" sz="2000" b="1" dirty="0">
              <a:latin typeface="Times New Roman" panose="02020603050405020304" pitchFamily="18" charset="0"/>
              <a:cs typeface="Times New Roman" panose="02020603050405020304" pitchFamily="18" charset="0"/>
            </a:endParaRPr>
          </a:p>
          <a:p>
            <a:pPr marL="0" indent="0" algn="just">
              <a:lnSpc>
                <a:spcPts val="2175"/>
              </a:lnSpc>
              <a:buNone/>
            </a:pPr>
            <a:endParaRPr lang="en-IN" sz="2400" b="1" dirty="0">
              <a:latin typeface="Times New Roman" panose="02020603050405020304" pitchFamily="18" charset="0"/>
              <a:cs typeface="Times New Roman" panose="02020603050405020304" pitchFamily="18" charset="0"/>
            </a:endParaRPr>
          </a:p>
          <a:p>
            <a:pPr marL="0" indent="0" algn="l">
              <a:lnSpc>
                <a:spcPts val="2175"/>
              </a:lnSpc>
              <a:buNone/>
            </a:pPr>
            <a:endParaRPr lang="en-US" sz="2400" b="1" dirty="0">
              <a:latin typeface="Times New Roman" panose="02020603050405020304" pitchFamily="18" charset="0"/>
              <a:cs typeface="Times New Roman" panose="02020603050405020304" pitchFamily="18" charset="0"/>
            </a:endParaRPr>
          </a:p>
          <a:p>
            <a:pPr marL="0" indent="0" algn="l">
              <a:lnSpc>
                <a:spcPts val="2175"/>
              </a:lnSpc>
              <a:buNone/>
            </a:pPr>
            <a:endParaRPr lang="en-US" sz="2000" dirty="0">
              <a:latin typeface="Times New Roman" panose="02020603050405020304" pitchFamily="18" charset="0"/>
              <a:cs typeface="Times New Roman" panose="02020603050405020304" pitchFamily="18" charset="0"/>
            </a:endParaRPr>
          </a:p>
        </p:txBody>
      </p:sp>
      <p:sp>
        <p:nvSpPr>
          <p:cNvPr id="11" name="Text 5"/>
          <p:cNvSpPr/>
          <p:nvPr/>
        </p:nvSpPr>
        <p:spPr>
          <a:xfrm>
            <a:off x="1034177" y="7710547"/>
            <a:ext cx="2160270" cy="269915"/>
          </a:xfrm>
          <a:prstGeom prst="rect">
            <a:avLst/>
          </a:prstGeom>
          <a:noFill/>
        </p:spPr>
        <p:txBody>
          <a:bodyPr wrap="none" rtlCol="0" anchor="t"/>
          <a:lstStyle/>
          <a:p>
            <a:pPr marL="0" indent="0" algn="l">
              <a:lnSpc>
                <a:spcPts val="2125"/>
              </a:lnSpc>
              <a:buNone/>
            </a:pPr>
            <a:endParaRPr lang="en-US" sz="2400" dirty="0">
              <a:latin typeface="Times New Roman" panose="02020603050405020304" pitchFamily="18" charset="0"/>
              <a:cs typeface="Times New Roman" panose="02020603050405020304" pitchFamily="18" charset="0"/>
            </a:endParaRPr>
          </a:p>
        </p:txBody>
      </p:sp>
      <p:sp>
        <p:nvSpPr>
          <p:cNvPr id="12" name="Text 6"/>
          <p:cNvSpPr/>
          <p:nvPr/>
        </p:nvSpPr>
        <p:spPr>
          <a:xfrm>
            <a:off x="721360" y="5113417"/>
            <a:ext cx="7934325" cy="276582"/>
          </a:xfrm>
          <a:prstGeom prst="rect">
            <a:avLst/>
          </a:prstGeom>
          <a:noFill/>
        </p:spPr>
        <p:txBody>
          <a:bodyPr wrap="none" rtlCol="0" anchor="t"/>
          <a:lstStyle/>
          <a:p>
            <a:pPr marL="0" indent="0" algn="l">
              <a:lnSpc>
                <a:spcPts val="2175"/>
              </a:lnSpc>
              <a:buNone/>
            </a:pPr>
            <a:endParaRPr lang="en-US" sz="1360" dirty="0"/>
          </a:p>
        </p:txBody>
      </p:sp>
      <p:sp>
        <p:nvSpPr>
          <p:cNvPr id="14" name="Text 7"/>
          <p:cNvSpPr/>
          <p:nvPr/>
        </p:nvSpPr>
        <p:spPr>
          <a:xfrm>
            <a:off x="759857" y="4715073"/>
            <a:ext cx="12539583" cy="1629827"/>
          </a:xfrm>
          <a:prstGeom prst="rect">
            <a:avLst/>
          </a:prstGeom>
          <a:noFill/>
        </p:spPr>
        <p:txBody>
          <a:bodyPr wrap="none" rtlCol="0" anchor="t"/>
          <a:lstStyle/>
          <a:p>
            <a:pPr marL="0" indent="0" algn="l">
              <a:lnSpc>
                <a:spcPts val="2125"/>
              </a:lnSpc>
              <a:buNone/>
            </a:pPr>
            <a:endParaRPr lang="en-US" sz="1700" dirty="0"/>
          </a:p>
        </p:txBody>
      </p:sp>
      <p:sp>
        <p:nvSpPr>
          <p:cNvPr id="15" name="Text 8"/>
          <p:cNvSpPr/>
          <p:nvPr/>
        </p:nvSpPr>
        <p:spPr>
          <a:xfrm>
            <a:off x="6091238" y="5799058"/>
            <a:ext cx="7934325" cy="276582"/>
          </a:xfrm>
          <a:prstGeom prst="rect">
            <a:avLst/>
          </a:prstGeom>
          <a:noFill/>
        </p:spPr>
        <p:txBody>
          <a:bodyPr wrap="none" rtlCol="0" anchor="t"/>
          <a:lstStyle/>
          <a:p>
            <a:pPr marL="0" indent="0" algn="l">
              <a:lnSpc>
                <a:spcPts val="2175"/>
              </a:lnSpc>
              <a:buNone/>
            </a:pPr>
            <a:endParaRPr lang="en-US" sz="1360" dirty="0"/>
          </a:p>
        </p:txBody>
      </p:sp>
      <p:sp>
        <p:nvSpPr>
          <p:cNvPr id="17" name="Text 9"/>
          <p:cNvSpPr/>
          <p:nvPr/>
        </p:nvSpPr>
        <p:spPr>
          <a:xfrm>
            <a:off x="6091238" y="7198757"/>
            <a:ext cx="2160270" cy="269915"/>
          </a:xfrm>
          <a:prstGeom prst="rect">
            <a:avLst/>
          </a:prstGeom>
          <a:noFill/>
        </p:spPr>
        <p:txBody>
          <a:bodyPr wrap="none" rtlCol="0" anchor="t"/>
          <a:lstStyle/>
          <a:p>
            <a:pPr marL="0" indent="0" algn="l">
              <a:lnSpc>
                <a:spcPts val="2125"/>
              </a:lnSpc>
              <a:buNone/>
            </a:pPr>
            <a:endParaRPr lang="en-US" sz="1700" dirty="0"/>
          </a:p>
        </p:txBody>
      </p:sp>
      <p:sp>
        <p:nvSpPr>
          <p:cNvPr id="18" name="Text 10"/>
          <p:cNvSpPr/>
          <p:nvPr/>
        </p:nvSpPr>
        <p:spPr>
          <a:xfrm>
            <a:off x="6091238" y="7572256"/>
            <a:ext cx="7934325" cy="276582"/>
          </a:xfrm>
          <a:prstGeom prst="rect">
            <a:avLst/>
          </a:prstGeom>
          <a:noFill/>
        </p:spPr>
        <p:txBody>
          <a:bodyPr wrap="none" rtlCol="0" anchor="t"/>
          <a:lstStyle/>
          <a:p>
            <a:pPr marL="0" indent="0" algn="l">
              <a:lnSpc>
                <a:spcPts val="2175"/>
              </a:lnSpc>
              <a:buNone/>
            </a:pPr>
            <a:endParaRPr lang="en-US" sz="1360" dirty="0"/>
          </a:p>
        </p:txBody>
      </p:sp>
      <p:pic>
        <p:nvPicPr>
          <p:cNvPr id="26" name="Picture 25"/>
          <p:cNvPicPr>
            <a:picLocks noChangeAspect="1"/>
          </p:cNvPicPr>
          <p:nvPr/>
        </p:nvPicPr>
        <p:blipFill>
          <a:blip r:embed="rId1"/>
          <a:stretch>
            <a:fillRect/>
          </a:stretch>
        </p:blipFill>
        <p:spPr>
          <a:xfrm flipV="1">
            <a:off x="818198" y="3899734"/>
            <a:ext cx="548640" cy="569375"/>
          </a:xfrm>
          <a:prstGeom prst="rect">
            <a:avLst/>
          </a:prstGeom>
        </p:spPr>
      </p:pic>
      <p:sp>
        <p:nvSpPr>
          <p:cNvPr id="30" name="TextBox 29"/>
          <p:cNvSpPr txBox="1"/>
          <p:nvPr/>
        </p:nvSpPr>
        <p:spPr>
          <a:xfrm>
            <a:off x="759857" y="6417527"/>
            <a:ext cx="12956143" cy="830997"/>
          </a:xfrm>
          <a:prstGeom prst="rect">
            <a:avLst/>
          </a:prstGeom>
          <a:noFill/>
        </p:spPr>
        <p:txBody>
          <a:bodyPr wrap="square" rtlCol="0">
            <a:spAutoFit/>
          </a:bodyPr>
          <a:lstStyle/>
          <a:p>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p:sp>
        <p:nvSpPr>
          <p:cNvPr id="10" name="Rectangle 4"/>
          <p:cNvSpPr>
            <a:spLocks noChangeArrowheads="1"/>
          </p:cNvSpPr>
          <p:nvPr/>
        </p:nvSpPr>
        <p:spPr bwMode="auto">
          <a:xfrm>
            <a:off x="454163" y="3601141"/>
            <a:ext cx="13571399" cy="2622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The data is loaded using pandas, and initial analysis shows no missing values. Crop labels are encoded with </a:t>
            </a:r>
            <a:r>
              <a:rPr lang="en-US" sz="2000" dirty="0" err="1">
                <a:effectLst/>
                <a:latin typeface="Times New Roman" panose="02020603050405020304" pitchFamily="18" charset="0"/>
                <a:ea typeface="Times New Roman" panose="02020603050405020304" pitchFamily="18" charset="0"/>
              </a:rPr>
              <a:t>LabelEncoder</a:t>
            </a:r>
            <a:r>
              <a:rPr lang="en-US" sz="2000" dirty="0">
                <a:effectLst/>
                <a:latin typeface="Times New Roman" panose="02020603050405020304" pitchFamily="18" charset="0"/>
                <a:ea typeface="Times New Roman" panose="02020603050405020304" pitchFamily="18" charset="0"/>
              </a:rPr>
              <a:t>, and feature scaling is done using both </a:t>
            </a:r>
            <a:r>
              <a:rPr lang="en-US" sz="2000" dirty="0" err="1">
                <a:effectLst/>
                <a:latin typeface="Times New Roman" panose="02020603050405020304" pitchFamily="18" charset="0"/>
                <a:ea typeface="Times New Roman" panose="02020603050405020304" pitchFamily="18" charset="0"/>
              </a:rPr>
              <a:t>MinMaxScaler</a:t>
            </a:r>
            <a:r>
              <a:rPr lang="en-US" sz="2000" dirty="0">
                <a:effectLst/>
                <a:latin typeface="Times New Roman" panose="02020603050405020304" pitchFamily="18" charset="0"/>
                <a:ea typeface="Times New Roman" panose="02020603050405020304" pitchFamily="18" charset="0"/>
              </a:rPr>
              <a:t> and </a:t>
            </a:r>
            <a:r>
              <a:rPr lang="en-US" sz="2000" dirty="0" err="1">
                <a:effectLst/>
                <a:latin typeface="Times New Roman" panose="02020603050405020304" pitchFamily="18" charset="0"/>
                <a:ea typeface="Times New Roman" panose="02020603050405020304" pitchFamily="18" charset="0"/>
              </a:rPr>
              <a:t>StandardScaler</a:t>
            </a:r>
            <a:r>
              <a:rPr lang="en-US" sz="2000" dirty="0">
                <a:effectLst/>
                <a:latin typeface="Times New Roman" panose="02020603050405020304" pitchFamily="18" charset="0"/>
                <a:ea typeface="Times New Roman" panose="02020603050405020304" pitchFamily="18" charset="0"/>
              </a:rPr>
              <a:t> to prepare the data for machine learning models.</a:t>
            </a:r>
            <a:endParaRPr lang="en-IN" sz="2000" dirty="0">
              <a:effectLst/>
              <a:latin typeface="Times New Roman" panose="02020603050405020304" pitchFamily="18" charset="0"/>
              <a:ea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524420" y="1137045"/>
            <a:ext cx="13581560" cy="70193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30480" y="0"/>
            <a:ext cx="14630400" cy="8229600"/>
          </a:xfrm>
          <a:prstGeom prst="rect">
            <a:avLst/>
          </a:prstGeom>
          <a:solidFill>
            <a:srgbClr val="F9F4BE"/>
          </a:solidFill>
        </p:spPr>
        <p:txBody>
          <a:bodyPr/>
          <a:lstStyle/>
          <a:p>
            <a:endParaRPr lang="en-IN"/>
          </a:p>
        </p:txBody>
      </p:sp>
      <p:sp>
        <p:nvSpPr>
          <p:cNvPr id="3" name="Shape 1"/>
          <p:cNvSpPr/>
          <p:nvPr/>
        </p:nvSpPr>
        <p:spPr>
          <a:xfrm>
            <a:off x="-20320" y="-2857"/>
            <a:ext cx="14671040" cy="8324017"/>
          </a:xfrm>
          <a:prstGeom prst="rect">
            <a:avLst/>
          </a:prstGeom>
          <a:solidFill>
            <a:srgbClr val="FFFDE6"/>
          </a:solidFill>
        </p:spPr>
        <p:txBody>
          <a:bodyPr/>
          <a:lstStyle/>
          <a:p>
            <a:endParaRPr lang="en-IN" dirty="0"/>
          </a:p>
        </p:txBody>
      </p:sp>
      <p:sp>
        <p:nvSpPr>
          <p:cNvPr id="6" name="Text 2"/>
          <p:cNvSpPr/>
          <p:nvPr/>
        </p:nvSpPr>
        <p:spPr>
          <a:xfrm>
            <a:off x="3698240" y="-71120"/>
            <a:ext cx="6713538" cy="1086366"/>
          </a:xfrm>
          <a:prstGeom prst="rect">
            <a:avLst/>
          </a:prstGeom>
          <a:noFill/>
        </p:spPr>
        <p:txBody>
          <a:bodyPr wrap="none" rtlCol="0" anchor="t"/>
          <a:lstStyle/>
          <a:p>
            <a:pPr marL="0" indent="0">
              <a:lnSpc>
                <a:spcPts val="4255"/>
              </a:lnSpc>
              <a:buNone/>
            </a:pPr>
            <a:r>
              <a:rPr lang="en-US" sz="3400" b="1" dirty="0">
                <a:solidFill>
                  <a:srgbClr val="233939"/>
                </a:solidFill>
                <a:latin typeface="Syne" pitchFamily="34" charset="0"/>
                <a:ea typeface="Syne" pitchFamily="34" charset="-122"/>
                <a:cs typeface="Syne" pitchFamily="34" charset="-120"/>
              </a:rPr>
              <a:t>        </a:t>
            </a:r>
            <a:endParaRPr lang="en-US" sz="3400" b="1" dirty="0">
              <a:solidFill>
                <a:srgbClr val="233939"/>
              </a:solidFill>
              <a:latin typeface="Syne" pitchFamily="34" charset="0"/>
              <a:ea typeface="Syne" pitchFamily="34" charset="-122"/>
              <a:cs typeface="Syne" pitchFamily="34" charset="-120"/>
            </a:endParaRPr>
          </a:p>
          <a:p>
            <a:pPr marL="0" indent="0">
              <a:lnSpc>
                <a:spcPts val="4255"/>
              </a:lnSpc>
              <a:buNone/>
            </a:pPr>
            <a:r>
              <a:rPr lang="en-US" sz="3400" b="1" dirty="0">
                <a:solidFill>
                  <a:srgbClr val="233939"/>
                </a:solidFill>
                <a:latin typeface="Syne" pitchFamily="34" charset="0"/>
                <a:ea typeface="Syne" pitchFamily="34" charset="-122"/>
                <a:cs typeface="Syne" pitchFamily="34" charset="-120"/>
              </a:rPr>
              <a:t>  </a:t>
            </a:r>
            <a:r>
              <a:rPr lang="en-US" sz="3600" b="1" dirty="0">
                <a:solidFill>
                  <a:srgbClr val="233939"/>
                </a:solidFill>
                <a:latin typeface="Times New Roman" panose="02020603050405020304" pitchFamily="18" charset="0"/>
                <a:ea typeface="Syne" pitchFamily="34" charset="-122"/>
                <a:cs typeface="Times New Roman" panose="02020603050405020304" pitchFamily="18" charset="0"/>
              </a:rPr>
              <a:t>Proposed Methodology</a:t>
            </a:r>
            <a:endParaRPr lang="en-US" sz="3600" b="1" dirty="0">
              <a:latin typeface="Times New Roman" panose="02020603050405020304" pitchFamily="18" charset="0"/>
              <a:cs typeface="Times New Roman" panose="02020603050405020304" pitchFamily="18" charset="0"/>
            </a:endParaRPr>
          </a:p>
        </p:txBody>
      </p:sp>
      <p:sp>
        <p:nvSpPr>
          <p:cNvPr id="8" name="Text 3"/>
          <p:cNvSpPr/>
          <p:nvPr/>
        </p:nvSpPr>
        <p:spPr>
          <a:xfrm>
            <a:off x="721360" y="1812073"/>
            <a:ext cx="2145348" cy="249158"/>
          </a:xfrm>
          <a:prstGeom prst="rect">
            <a:avLst/>
          </a:prstGeom>
          <a:noFill/>
        </p:spPr>
        <p:txBody>
          <a:bodyPr wrap="none" rtlCol="0" anchor="t"/>
          <a:lstStyle/>
          <a:p>
            <a:pPr marL="0" indent="0" algn="l">
              <a:lnSpc>
                <a:spcPts val="2125"/>
              </a:lnSpc>
              <a:buNone/>
            </a:pPr>
            <a:r>
              <a:rPr lang="en-US" sz="2400" b="1" dirty="0">
                <a:latin typeface="Times New Roman" panose="02020603050405020304" pitchFamily="18" charset="0"/>
                <a:ea typeface="Syne" pitchFamily="34" charset="-122"/>
                <a:cs typeface="Times New Roman" panose="02020603050405020304" pitchFamily="18" charset="0"/>
              </a:rPr>
              <a:t>1.Data Collection</a:t>
            </a:r>
            <a:endParaRPr lang="en-US" sz="2400" b="1" dirty="0">
              <a:latin typeface="Times New Roman" panose="02020603050405020304" pitchFamily="18" charset="0"/>
              <a:cs typeface="Times New Roman" panose="02020603050405020304" pitchFamily="18" charset="0"/>
            </a:endParaRPr>
          </a:p>
        </p:txBody>
      </p:sp>
      <p:sp>
        <p:nvSpPr>
          <p:cNvPr id="9" name="Text 4"/>
          <p:cNvSpPr/>
          <p:nvPr/>
        </p:nvSpPr>
        <p:spPr>
          <a:xfrm>
            <a:off x="721360" y="2343824"/>
            <a:ext cx="12994640" cy="1214023"/>
          </a:xfrm>
          <a:prstGeom prst="rect">
            <a:avLst/>
          </a:prstGeom>
          <a:noFill/>
        </p:spPr>
        <p:txBody>
          <a:bodyPr wrap="none" rtlCol="0" anchor="t"/>
          <a:lstStyle/>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The dataset used for this system is stored in a CSV file named Crop_recommendation.csv. This file contains various </a:t>
            </a:r>
            <a:endParaRPr lang="en-US" sz="2000" dirty="0">
              <a:effectLst/>
              <a:latin typeface="Times New Roman" panose="02020603050405020304" pitchFamily="18" charset="0"/>
              <a:ea typeface="Times New Roman" panose="02020603050405020304" pitchFamily="18"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environmental factors such as nitrogen (N), phosphorus (P), potassium (K), temperature, humidity, pH, and rainfall, </a:t>
            </a:r>
            <a:endParaRPr lang="en-US" sz="2000" dirty="0">
              <a:effectLst/>
              <a:latin typeface="Times New Roman" panose="02020603050405020304" pitchFamily="18" charset="0"/>
              <a:ea typeface="Times New Roman" panose="02020603050405020304" pitchFamily="18"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along with the corresponding crop label.</a:t>
            </a:r>
            <a:endParaRPr lang="en-US" sz="2000" dirty="0">
              <a:effectLst/>
              <a:latin typeface="Times New Roman" panose="02020603050405020304" pitchFamily="18" charset="0"/>
              <a:ea typeface="Times New Roman" panose="02020603050405020304" pitchFamily="18" charset="0"/>
            </a:endParaRPr>
          </a:p>
          <a:p>
            <a:pPr>
              <a:spcBef>
                <a:spcPts val="20"/>
              </a:spcBef>
            </a:pPr>
            <a:endParaRPr lang="en-IN" sz="2000" dirty="0">
              <a:effectLst/>
              <a:latin typeface="Times New Roman" panose="02020603050405020304" pitchFamily="18" charset="0"/>
              <a:ea typeface="Times New Roman" panose="02020603050405020304" pitchFamily="18" charset="0"/>
            </a:endParaRPr>
          </a:p>
          <a:p>
            <a:pPr marL="0" indent="0" algn="l">
              <a:lnSpc>
                <a:spcPts val="2175"/>
              </a:lnSpc>
              <a:buNone/>
            </a:pPr>
            <a:endParaRPr lang="en-IN" sz="2000" dirty="0"/>
          </a:p>
          <a:p>
            <a:pPr marL="0" indent="0" algn="l">
              <a:lnSpc>
                <a:spcPts val="2175"/>
              </a:lnSpc>
              <a:buNone/>
            </a:pPr>
            <a:endParaRPr lang="en-IN" sz="2000" dirty="0"/>
          </a:p>
          <a:p>
            <a:pPr marL="0" indent="0" algn="l">
              <a:lnSpc>
                <a:spcPts val="2175"/>
              </a:lnSpc>
              <a:buNone/>
            </a:pPr>
            <a:endParaRPr lang="en-IN" sz="2000" dirty="0"/>
          </a:p>
          <a:p>
            <a:pPr marL="0" indent="0" algn="l">
              <a:lnSpc>
                <a:spcPts val="2175"/>
              </a:lnSpc>
              <a:buNone/>
            </a:pPr>
            <a:r>
              <a:rPr lang="en-IN" sz="2400" b="1" dirty="0">
                <a:latin typeface="Times New Roman" panose="02020603050405020304" pitchFamily="18" charset="0"/>
                <a:cs typeface="Times New Roman" panose="02020603050405020304" pitchFamily="18" charset="0"/>
              </a:rPr>
              <a:t>2.Data </a:t>
            </a:r>
            <a:r>
              <a:rPr lang="en-IN" sz="2400" b="1" dirty="0" err="1">
                <a:latin typeface="Times New Roman" panose="02020603050405020304" pitchFamily="18" charset="0"/>
                <a:cs typeface="Times New Roman" panose="02020603050405020304" pitchFamily="18" charset="0"/>
              </a:rPr>
              <a:t>Preprocessing</a:t>
            </a: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lgn="just">
              <a:buNone/>
            </a:pPr>
            <a:endParaRPr lang="en-IN" sz="2000" b="1" dirty="0">
              <a:latin typeface="Times New Roman" panose="02020603050405020304" pitchFamily="18" charset="0"/>
              <a:cs typeface="Times New Roman" panose="02020603050405020304" pitchFamily="18" charset="0"/>
            </a:endParaRPr>
          </a:p>
          <a:p>
            <a:pPr marL="0" indent="0" algn="just">
              <a:lnSpc>
                <a:spcPts val="2175"/>
              </a:lnSpc>
              <a:buNone/>
            </a:pPr>
            <a:endParaRPr lang="en-IN" sz="2400" b="1" dirty="0">
              <a:latin typeface="Times New Roman" panose="02020603050405020304" pitchFamily="18" charset="0"/>
              <a:cs typeface="Times New Roman" panose="02020603050405020304" pitchFamily="18" charset="0"/>
            </a:endParaRPr>
          </a:p>
          <a:p>
            <a:pPr marL="0" indent="0" algn="l">
              <a:lnSpc>
                <a:spcPts val="2175"/>
              </a:lnSpc>
              <a:buNone/>
            </a:pPr>
            <a:endParaRPr lang="en-US" sz="2400" b="1" dirty="0">
              <a:latin typeface="Times New Roman" panose="02020603050405020304" pitchFamily="18" charset="0"/>
              <a:cs typeface="Times New Roman" panose="02020603050405020304" pitchFamily="18" charset="0"/>
            </a:endParaRPr>
          </a:p>
          <a:p>
            <a:pPr marL="0" indent="0" algn="l">
              <a:lnSpc>
                <a:spcPts val="2175"/>
              </a:lnSpc>
              <a:buNone/>
            </a:pPr>
            <a:endParaRPr lang="en-US" sz="2000" dirty="0">
              <a:latin typeface="Times New Roman" panose="02020603050405020304" pitchFamily="18" charset="0"/>
              <a:cs typeface="Times New Roman" panose="02020603050405020304" pitchFamily="18" charset="0"/>
            </a:endParaRPr>
          </a:p>
        </p:txBody>
      </p:sp>
      <p:sp>
        <p:nvSpPr>
          <p:cNvPr id="11" name="Text 5"/>
          <p:cNvSpPr/>
          <p:nvPr/>
        </p:nvSpPr>
        <p:spPr>
          <a:xfrm>
            <a:off x="1034177" y="7710547"/>
            <a:ext cx="2160270" cy="269915"/>
          </a:xfrm>
          <a:prstGeom prst="rect">
            <a:avLst/>
          </a:prstGeom>
          <a:noFill/>
        </p:spPr>
        <p:txBody>
          <a:bodyPr wrap="none" rtlCol="0" anchor="t"/>
          <a:lstStyle/>
          <a:p>
            <a:pPr marL="0" indent="0" algn="l">
              <a:lnSpc>
                <a:spcPts val="2125"/>
              </a:lnSpc>
              <a:buNone/>
            </a:pPr>
            <a:endParaRPr lang="en-US" sz="2400" dirty="0">
              <a:latin typeface="Times New Roman" panose="02020603050405020304" pitchFamily="18" charset="0"/>
              <a:cs typeface="Times New Roman" panose="02020603050405020304" pitchFamily="18" charset="0"/>
            </a:endParaRPr>
          </a:p>
        </p:txBody>
      </p:sp>
      <p:sp>
        <p:nvSpPr>
          <p:cNvPr id="12" name="Text 6"/>
          <p:cNvSpPr/>
          <p:nvPr/>
        </p:nvSpPr>
        <p:spPr>
          <a:xfrm>
            <a:off x="721360" y="5113417"/>
            <a:ext cx="7934325" cy="276582"/>
          </a:xfrm>
          <a:prstGeom prst="rect">
            <a:avLst/>
          </a:prstGeom>
          <a:noFill/>
        </p:spPr>
        <p:txBody>
          <a:bodyPr wrap="none" rtlCol="0" anchor="t"/>
          <a:lstStyle/>
          <a:p>
            <a:pPr marL="0" indent="0" algn="l">
              <a:lnSpc>
                <a:spcPts val="2175"/>
              </a:lnSpc>
              <a:buNone/>
            </a:pPr>
            <a:endParaRPr lang="en-US" sz="1360" dirty="0"/>
          </a:p>
        </p:txBody>
      </p:sp>
      <p:sp>
        <p:nvSpPr>
          <p:cNvPr id="14" name="Text 7"/>
          <p:cNvSpPr/>
          <p:nvPr/>
        </p:nvSpPr>
        <p:spPr>
          <a:xfrm>
            <a:off x="759857" y="4715073"/>
            <a:ext cx="12539583" cy="1629827"/>
          </a:xfrm>
          <a:prstGeom prst="rect">
            <a:avLst/>
          </a:prstGeom>
          <a:noFill/>
        </p:spPr>
        <p:txBody>
          <a:bodyPr wrap="none" rtlCol="0" anchor="t"/>
          <a:lstStyle/>
          <a:p>
            <a:pPr marL="0" indent="0" algn="l">
              <a:lnSpc>
                <a:spcPts val="2125"/>
              </a:lnSpc>
              <a:buNone/>
            </a:pPr>
            <a:endParaRPr lang="en-US" sz="1700" dirty="0"/>
          </a:p>
        </p:txBody>
      </p:sp>
      <p:sp>
        <p:nvSpPr>
          <p:cNvPr id="15" name="Text 8"/>
          <p:cNvSpPr/>
          <p:nvPr/>
        </p:nvSpPr>
        <p:spPr>
          <a:xfrm>
            <a:off x="6091238" y="5799058"/>
            <a:ext cx="7934325" cy="276582"/>
          </a:xfrm>
          <a:prstGeom prst="rect">
            <a:avLst/>
          </a:prstGeom>
          <a:noFill/>
        </p:spPr>
        <p:txBody>
          <a:bodyPr wrap="none" rtlCol="0" anchor="t"/>
          <a:lstStyle/>
          <a:p>
            <a:pPr marL="0" indent="0" algn="l">
              <a:lnSpc>
                <a:spcPts val="2175"/>
              </a:lnSpc>
              <a:buNone/>
            </a:pPr>
            <a:endParaRPr lang="en-US" sz="1360" dirty="0"/>
          </a:p>
        </p:txBody>
      </p:sp>
      <p:sp>
        <p:nvSpPr>
          <p:cNvPr id="17" name="Text 9"/>
          <p:cNvSpPr/>
          <p:nvPr/>
        </p:nvSpPr>
        <p:spPr>
          <a:xfrm>
            <a:off x="6091238" y="7198757"/>
            <a:ext cx="2160270" cy="269915"/>
          </a:xfrm>
          <a:prstGeom prst="rect">
            <a:avLst/>
          </a:prstGeom>
          <a:noFill/>
        </p:spPr>
        <p:txBody>
          <a:bodyPr wrap="none" rtlCol="0" anchor="t"/>
          <a:lstStyle/>
          <a:p>
            <a:pPr marL="0" indent="0" algn="l">
              <a:lnSpc>
                <a:spcPts val="2125"/>
              </a:lnSpc>
              <a:buNone/>
            </a:pPr>
            <a:endParaRPr lang="en-US" sz="1700" dirty="0"/>
          </a:p>
        </p:txBody>
      </p:sp>
      <p:sp>
        <p:nvSpPr>
          <p:cNvPr id="18" name="Text 10"/>
          <p:cNvSpPr/>
          <p:nvPr/>
        </p:nvSpPr>
        <p:spPr>
          <a:xfrm>
            <a:off x="6091238" y="7572256"/>
            <a:ext cx="7934325" cy="276582"/>
          </a:xfrm>
          <a:prstGeom prst="rect">
            <a:avLst/>
          </a:prstGeom>
          <a:noFill/>
        </p:spPr>
        <p:txBody>
          <a:bodyPr wrap="none" rtlCol="0" anchor="t"/>
          <a:lstStyle/>
          <a:p>
            <a:pPr marL="0" indent="0" algn="l">
              <a:lnSpc>
                <a:spcPts val="2175"/>
              </a:lnSpc>
              <a:buNone/>
            </a:pPr>
            <a:endParaRPr lang="en-US" sz="1360" dirty="0"/>
          </a:p>
        </p:txBody>
      </p:sp>
      <p:pic>
        <p:nvPicPr>
          <p:cNvPr id="20" name="Image 2" descr="preencoded.png"/>
          <p:cNvPicPr>
            <a:picLocks noChangeAspect="1"/>
          </p:cNvPicPr>
          <p:nvPr/>
        </p:nvPicPr>
        <p:blipFill>
          <a:blip r:embed="rId1"/>
          <a:stretch>
            <a:fillRect/>
          </a:stretch>
        </p:blipFill>
        <p:spPr>
          <a:xfrm>
            <a:off x="818198" y="1243965"/>
            <a:ext cx="431959" cy="431959"/>
          </a:xfrm>
          <a:prstGeom prst="rect">
            <a:avLst/>
          </a:prstGeom>
        </p:spPr>
      </p:pic>
      <p:pic>
        <p:nvPicPr>
          <p:cNvPr id="26" name="Picture 25"/>
          <p:cNvPicPr>
            <a:picLocks noChangeAspect="1"/>
          </p:cNvPicPr>
          <p:nvPr/>
        </p:nvPicPr>
        <p:blipFill>
          <a:blip r:embed="rId2"/>
          <a:stretch>
            <a:fillRect/>
          </a:stretch>
        </p:blipFill>
        <p:spPr>
          <a:xfrm flipV="1">
            <a:off x="818198" y="3899734"/>
            <a:ext cx="548640" cy="569375"/>
          </a:xfrm>
          <a:prstGeom prst="rect">
            <a:avLst/>
          </a:prstGeom>
        </p:spPr>
      </p:pic>
      <p:sp>
        <p:nvSpPr>
          <p:cNvPr id="30" name="TextBox 29"/>
          <p:cNvSpPr txBox="1"/>
          <p:nvPr/>
        </p:nvSpPr>
        <p:spPr>
          <a:xfrm>
            <a:off x="759857" y="6417527"/>
            <a:ext cx="12956143" cy="830997"/>
          </a:xfrm>
          <a:prstGeom prst="rect">
            <a:avLst/>
          </a:prstGeom>
          <a:noFill/>
        </p:spPr>
        <p:txBody>
          <a:bodyPr wrap="square" rtlCol="0">
            <a:spAutoFit/>
          </a:bodyPr>
          <a:lstStyle/>
          <a:p>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p:sp>
        <p:nvSpPr>
          <p:cNvPr id="10" name="Rectangle 4"/>
          <p:cNvSpPr>
            <a:spLocks noChangeArrowheads="1"/>
          </p:cNvSpPr>
          <p:nvPr/>
        </p:nvSpPr>
        <p:spPr bwMode="auto">
          <a:xfrm>
            <a:off x="454163" y="3601141"/>
            <a:ext cx="13571399" cy="2622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The data is loaded using pandas, and initial analysis shows no missing values. Crop labels are encoded with </a:t>
            </a:r>
            <a:r>
              <a:rPr lang="en-US" sz="2000" dirty="0" err="1">
                <a:effectLst/>
                <a:latin typeface="Times New Roman" panose="02020603050405020304" pitchFamily="18" charset="0"/>
                <a:ea typeface="Times New Roman" panose="02020603050405020304" pitchFamily="18" charset="0"/>
              </a:rPr>
              <a:t>LabelEncoder</a:t>
            </a:r>
            <a:r>
              <a:rPr lang="en-US" sz="2000" dirty="0">
                <a:effectLst/>
                <a:latin typeface="Times New Roman" panose="02020603050405020304" pitchFamily="18" charset="0"/>
                <a:ea typeface="Times New Roman" panose="02020603050405020304" pitchFamily="18" charset="0"/>
              </a:rPr>
              <a:t>, and feature scaling is done using both </a:t>
            </a:r>
            <a:r>
              <a:rPr lang="en-US" sz="2000" dirty="0" err="1">
                <a:effectLst/>
                <a:latin typeface="Times New Roman" panose="02020603050405020304" pitchFamily="18" charset="0"/>
                <a:ea typeface="Times New Roman" panose="02020603050405020304" pitchFamily="18" charset="0"/>
              </a:rPr>
              <a:t>MinMaxScaler</a:t>
            </a:r>
            <a:r>
              <a:rPr lang="en-US" sz="2000" dirty="0">
                <a:effectLst/>
                <a:latin typeface="Times New Roman" panose="02020603050405020304" pitchFamily="18" charset="0"/>
                <a:ea typeface="Times New Roman" panose="02020603050405020304" pitchFamily="18" charset="0"/>
              </a:rPr>
              <a:t> and </a:t>
            </a:r>
            <a:r>
              <a:rPr lang="en-US" sz="2000" dirty="0" err="1">
                <a:effectLst/>
                <a:latin typeface="Times New Roman" panose="02020603050405020304" pitchFamily="18" charset="0"/>
                <a:ea typeface="Times New Roman" panose="02020603050405020304" pitchFamily="18" charset="0"/>
              </a:rPr>
              <a:t>StandardScaler</a:t>
            </a:r>
            <a:r>
              <a:rPr lang="en-US" sz="2000" dirty="0">
                <a:effectLst/>
                <a:latin typeface="Times New Roman" panose="02020603050405020304" pitchFamily="18" charset="0"/>
                <a:ea typeface="Times New Roman" panose="02020603050405020304" pitchFamily="18" charset="0"/>
              </a:rPr>
              <a:t> to prepare the data for machine learning models.</a:t>
            </a:r>
            <a:endParaRPr lang="en-IN" sz="2000" dirty="0">
              <a:effectLst/>
              <a:latin typeface="Times New Roman" panose="02020603050405020304" pitchFamily="18" charset="0"/>
              <a:ea typeface="Times New Roman" panose="02020603050405020304" pitchFamily="18" charset="0"/>
            </a:endParaRPr>
          </a:p>
        </p:txBody>
      </p:sp>
      <p:pic>
        <p:nvPicPr>
          <p:cNvPr id="16" name="Picture 15"/>
          <p:cNvPicPr>
            <a:picLocks noChangeAspect="1"/>
          </p:cNvPicPr>
          <p:nvPr/>
        </p:nvPicPr>
        <p:blipFill>
          <a:blip r:embed="rId3"/>
          <a:stretch>
            <a:fillRect/>
          </a:stretch>
        </p:blipFill>
        <p:spPr>
          <a:xfrm>
            <a:off x="37028" y="279426"/>
            <a:ext cx="14401800" cy="77594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30480" y="0"/>
            <a:ext cx="14630400" cy="8229600"/>
          </a:xfrm>
          <a:prstGeom prst="rect">
            <a:avLst/>
          </a:prstGeom>
          <a:solidFill>
            <a:srgbClr val="F9F4BE"/>
          </a:solidFill>
        </p:spPr>
        <p:txBody>
          <a:bodyPr/>
          <a:lstStyle/>
          <a:p>
            <a:endParaRPr lang="en-IN"/>
          </a:p>
        </p:txBody>
      </p:sp>
      <p:sp>
        <p:nvSpPr>
          <p:cNvPr id="3" name="Shape 1"/>
          <p:cNvSpPr/>
          <p:nvPr/>
        </p:nvSpPr>
        <p:spPr>
          <a:xfrm>
            <a:off x="-20320" y="-2857"/>
            <a:ext cx="14671040" cy="8324017"/>
          </a:xfrm>
          <a:prstGeom prst="rect">
            <a:avLst/>
          </a:prstGeom>
          <a:solidFill>
            <a:srgbClr val="FFFDE6"/>
          </a:solidFill>
        </p:spPr>
        <p:txBody>
          <a:bodyPr/>
          <a:lstStyle/>
          <a:p>
            <a:endParaRPr lang="en-IN" dirty="0"/>
          </a:p>
        </p:txBody>
      </p:sp>
      <p:sp>
        <p:nvSpPr>
          <p:cNvPr id="6" name="Text 2"/>
          <p:cNvSpPr/>
          <p:nvPr/>
        </p:nvSpPr>
        <p:spPr>
          <a:xfrm>
            <a:off x="3698240" y="-71120"/>
            <a:ext cx="6713538" cy="1086366"/>
          </a:xfrm>
          <a:prstGeom prst="rect">
            <a:avLst/>
          </a:prstGeom>
          <a:noFill/>
        </p:spPr>
        <p:txBody>
          <a:bodyPr wrap="none" rtlCol="0" anchor="t"/>
          <a:lstStyle/>
          <a:p>
            <a:pPr marL="0" indent="0">
              <a:lnSpc>
                <a:spcPts val="4255"/>
              </a:lnSpc>
              <a:buNone/>
            </a:pPr>
            <a:r>
              <a:rPr lang="en-US" sz="3400" b="1" dirty="0">
                <a:solidFill>
                  <a:srgbClr val="233939"/>
                </a:solidFill>
                <a:latin typeface="Syne" pitchFamily="34" charset="0"/>
                <a:ea typeface="Syne" pitchFamily="34" charset="-122"/>
                <a:cs typeface="Syne" pitchFamily="34" charset="-120"/>
              </a:rPr>
              <a:t>      </a:t>
            </a:r>
            <a:endParaRPr lang="en-US" sz="3400" b="1" dirty="0">
              <a:solidFill>
                <a:srgbClr val="233939"/>
              </a:solidFill>
              <a:latin typeface="Syne" pitchFamily="34" charset="0"/>
              <a:ea typeface="Syne" pitchFamily="34" charset="-122"/>
              <a:cs typeface="Syne" pitchFamily="34" charset="-120"/>
            </a:endParaRPr>
          </a:p>
          <a:p>
            <a:pPr marL="0" indent="0">
              <a:lnSpc>
                <a:spcPts val="4255"/>
              </a:lnSpc>
              <a:buNone/>
            </a:pPr>
            <a:r>
              <a:rPr lang="en-US" sz="3400" b="1" dirty="0">
                <a:solidFill>
                  <a:srgbClr val="233939"/>
                </a:solidFill>
                <a:latin typeface="Syne" pitchFamily="34" charset="0"/>
                <a:ea typeface="Syne" pitchFamily="34" charset="-122"/>
                <a:cs typeface="Syne" pitchFamily="34" charset="-120"/>
              </a:rPr>
              <a:t>  </a:t>
            </a:r>
            <a:endParaRPr lang="en-US" sz="3600" b="1" dirty="0">
              <a:latin typeface="Times New Roman" panose="02020603050405020304" pitchFamily="18" charset="0"/>
              <a:cs typeface="Times New Roman" panose="02020603050405020304" pitchFamily="18" charset="0"/>
            </a:endParaRPr>
          </a:p>
        </p:txBody>
      </p:sp>
      <p:sp>
        <p:nvSpPr>
          <p:cNvPr id="8" name="Text 3"/>
          <p:cNvSpPr/>
          <p:nvPr/>
        </p:nvSpPr>
        <p:spPr>
          <a:xfrm>
            <a:off x="721360" y="1812073"/>
            <a:ext cx="2145348" cy="249158"/>
          </a:xfrm>
          <a:prstGeom prst="rect">
            <a:avLst/>
          </a:prstGeom>
          <a:noFill/>
        </p:spPr>
        <p:txBody>
          <a:bodyPr wrap="none" rtlCol="0" anchor="t"/>
          <a:lstStyle/>
          <a:p>
            <a:pPr marL="0" indent="0" algn="l">
              <a:lnSpc>
                <a:spcPts val="2125"/>
              </a:lnSpc>
              <a:buNone/>
            </a:pPr>
            <a:r>
              <a:rPr lang="en-US" sz="2400" b="1" dirty="0">
                <a:latin typeface="Times New Roman" panose="02020603050405020304" pitchFamily="18" charset="0"/>
                <a:ea typeface="Syne" pitchFamily="34" charset="-122"/>
                <a:cs typeface="Times New Roman" panose="02020603050405020304" pitchFamily="18" charset="0"/>
              </a:rPr>
              <a:t>1.Data Collection</a:t>
            </a:r>
            <a:endParaRPr lang="en-US" sz="2400" b="1" dirty="0">
              <a:latin typeface="Times New Roman" panose="02020603050405020304" pitchFamily="18" charset="0"/>
              <a:cs typeface="Times New Roman" panose="02020603050405020304" pitchFamily="18" charset="0"/>
            </a:endParaRPr>
          </a:p>
        </p:txBody>
      </p:sp>
      <p:sp>
        <p:nvSpPr>
          <p:cNvPr id="9" name="Text 4"/>
          <p:cNvSpPr/>
          <p:nvPr/>
        </p:nvSpPr>
        <p:spPr>
          <a:xfrm>
            <a:off x="721360" y="2343824"/>
            <a:ext cx="12994640" cy="1214023"/>
          </a:xfrm>
          <a:prstGeom prst="rect">
            <a:avLst/>
          </a:prstGeom>
          <a:noFill/>
        </p:spPr>
        <p:txBody>
          <a:bodyPr wrap="none" rtlCol="0" anchor="t"/>
          <a:lstStyle/>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The dataset used for this system is stored in a CSV file named Crop_recommendation.csv. This file contains various </a:t>
            </a:r>
            <a:endParaRPr lang="en-US" sz="2000" dirty="0">
              <a:effectLst/>
              <a:latin typeface="Times New Roman" panose="02020603050405020304" pitchFamily="18" charset="0"/>
              <a:ea typeface="Times New Roman" panose="02020603050405020304" pitchFamily="18"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environmental factors such as nitrogen (N), phosphorus (P), potassium (K), temperature, humidity, pH, and rainfall, </a:t>
            </a:r>
            <a:endParaRPr lang="en-US" sz="2000" dirty="0">
              <a:effectLst/>
              <a:latin typeface="Times New Roman" panose="02020603050405020304" pitchFamily="18" charset="0"/>
              <a:ea typeface="Times New Roman" panose="02020603050405020304" pitchFamily="18"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along with the corresponding crop label.</a:t>
            </a:r>
            <a:endParaRPr lang="en-US" sz="2000" dirty="0">
              <a:effectLst/>
              <a:latin typeface="Times New Roman" panose="02020603050405020304" pitchFamily="18" charset="0"/>
              <a:ea typeface="Times New Roman" panose="02020603050405020304" pitchFamily="18" charset="0"/>
            </a:endParaRPr>
          </a:p>
          <a:p>
            <a:pPr>
              <a:spcBef>
                <a:spcPts val="20"/>
              </a:spcBef>
            </a:pPr>
            <a:endParaRPr lang="en-IN" sz="2000" dirty="0">
              <a:effectLst/>
              <a:latin typeface="Times New Roman" panose="02020603050405020304" pitchFamily="18" charset="0"/>
              <a:ea typeface="Times New Roman" panose="02020603050405020304" pitchFamily="18" charset="0"/>
            </a:endParaRPr>
          </a:p>
          <a:p>
            <a:pPr marL="0" indent="0" algn="l">
              <a:lnSpc>
                <a:spcPts val="2175"/>
              </a:lnSpc>
              <a:buNone/>
            </a:pPr>
            <a:endParaRPr lang="en-IN" sz="2000" dirty="0"/>
          </a:p>
          <a:p>
            <a:pPr marL="0" indent="0" algn="l">
              <a:lnSpc>
                <a:spcPts val="2175"/>
              </a:lnSpc>
              <a:buNone/>
            </a:pPr>
            <a:endParaRPr lang="en-IN" sz="2000" dirty="0"/>
          </a:p>
          <a:p>
            <a:pPr marL="0" indent="0" algn="l">
              <a:lnSpc>
                <a:spcPts val="2175"/>
              </a:lnSpc>
              <a:buNone/>
            </a:pPr>
            <a:endParaRPr lang="en-IN" sz="2000" dirty="0"/>
          </a:p>
          <a:p>
            <a:pPr marL="0" indent="0" algn="l">
              <a:lnSpc>
                <a:spcPts val="2175"/>
              </a:lnSpc>
              <a:buNone/>
            </a:pPr>
            <a:r>
              <a:rPr lang="en-IN" sz="2400" b="1" dirty="0">
                <a:latin typeface="Times New Roman" panose="02020603050405020304" pitchFamily="18" charset="0"/>
                <a:cs typeface="Times New Roman" panose="02020603050405020304" pitchFamily="18" charset="0"/>
              </a:rPr>
              <a:t>2.Data </a:t>
            </a:r>
            <a:r>
              <a:rPr lang="en-IN" sz="2400" b="1" dirty="0" err="1">
                <a:latin typeface="Times New Roman" panose="02020603050405020304" pitchFamily="18" charset="0"/>
                <a:cs typeface="Times New Roman" panose="02020603050405020304" pitchFamily="18" charset="0"/>
              </a:rPr>
              <a:t>Preprocessing</a:t>
            </a: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lgn="just">
              <a:buNone/>
            </a:pPr>
            <a:endParaRPr lang="en-IN" sz="2000" b="1" dirty="0">
              <a:latin typeface="Times New Roman" panose="02020603050405020304" pitchFamily="18" charset="0"/>
              <a:cs typeface="Times New Roman" panose="02020603050405020304" pitchFamily="18" charset="0"/>
            </a:endParaRPr>
          </a:p>
          <a:p>
            <a:pPr marL="0" indent="0" algn="just">
              <a:lnSpc>
                <a:spcPts val="2175"/>
              </a:lnSpc>
              <a:buNone/>
            </a:pPr>
            <a:endParaRPr lang="en-IN" sz="2400" b="1" dirty="0">
              <a:latin typeface="Times New Roman" panose="02020603050405020304" pitchFamily="18" charset="0"/>
              <a:cs typeface="Times New Roman" panose="02020603050405020304" pitchFamily="18" charset="0"/>
            </a:endParaRPr>
          </a:p>
          <a:p>
            <a:pPr marL="0" indent="0" algn="l">
              <a:lnSpc>
                <a:spcPts val="2175"/>
              </a:lnSpc>
              <a:buNone/>
            </a:pPr>
            <a:endParaRPr lang="en-US" sz="2400" b="1" dirty="0">
              <a:latin typeface="Times New Roman" panose="02020603050405020304" pitchFamily="18" charset="0"/>
              <a:cs typeface="Times New Roman" panose="02020603050405020304" pitchFamily="18" charset="0"/>
            </a:endParaRPr>
          </a:p>
          <a:p>
            <a:pPr marL="0" indent="0" algn="l">
              <a:lnSpc>
                <a:spcPts val="2175"/>
              </a:lnSpc>
              <a:buNone/>
            </a:pPr>
            <a:endParaRPr lang="en-US" sz="2000" dirty="0">
              <a:latin typeface="Times New Roman" panose="02020603050405020304" pitchFamily="18" charset="0"/>
              <a:cs typeface="Times New Roman" panose="02020603050405020304" pitchFamily="18" charset="0"/>
            </a:endParaRPr>
          </a:p>
        </p:txBody>
      </p:sp>
      <p:sp>
        <p:nvSpPr>
          <p:cNvPr id="11" name="Text 5"/>
          <p:cNvSpPr/>
          <p:nvPr/>
        </p:nvSpPr>
        <p:spPr>
          <a:xfrm>
            <a:off x="1034177" y="7710547"/>
            <a:ext cx="2160270" cy="269915"/>
          </a:xfrm>
          <a:prstGeom prst="rect">
            <a:avLst/>
          </a:prstGeom>
          <a:noFill/>
        </p:spPr>
        <p:txBody>
          <a:bodyPr wrap="none" rtlCol="0" anchor="t"/>
          <a:lstStyle/>
          <a:p>
            <a:pPr marL="0" indent="0" algn="l">
              <a:lnSpc>
                <a:spcPts val="2125"/>
              </a:lnSpc>
              <a:buNone/>
            </a:pPr>
            <a:endParaRPr lang="en-US" sz="2400" dirty="0">
              <a:latin typeface="Times New Roman" panose="02020603050405020304" pitchFamily="18" charset="0"/>
              <a:cs typeface="Times New Roman" panose="02020603050405020304" pitchFamily="18" charset="0"/>
            </a:endParaRPr>
          </a:p>
        </p:txBody>
      </p:sp>
      <p:sp>
        <p:nvSpPr>
          <p:cNvPr id="12" name="Text 6"/>
          <p:cNvSpPr/>
          <p:nvPr/>
        </p:nvSpPr>
        <p:spPr>
          <a:xfrm>
            <a:off x="721360" y="5113417"/>
            <a:ext cx="7934325" cy="276582"/>
          </a:xfrm>
          <a:prstGeom prst="rect">
            <a:avLst/>
          </a:prstGeom>
          <a:noFill/>
        </p:spPr>
        <p:txBody>
          <a:bodyPr wrap="none" rtlCol="0" anchor="t"/>
          <a:lstStyle/>
          <a:p>
            <a:pPr marL="0" indent="0" algn="l">
              <a:lnSpc>
                <a:spcPts val="2175"/>
              </a:lnSpc>
              <a:buNone/>
            </a:pPr>
            <a:endParaRPr lang="en-US" sz="1360" dirty="0"/>
          </a:p>
        </p:txBody>
      </p:sp>
      <p:sp>
        <p:nvSpPr>
          <p:cNvPr id="14" name="Text 7"/>
          <p:cNvSpPr/>
          <p:nvPr/>
        </p:nvSpPr>
        <p:spPr>
          <a:xfrm>
            <a:off x="759857" y="4715073"/>
            <a:ext cx="12539583" cy="1629827"/>
          </a:xfrm>
          <a:prstGeom prst="rect">
            <a:avLst/>
          </a:prstGeom>
          <a:noFill/>
        </p:spPr>
        <p:txBody>
          <a:bodyPr wrap="none" rtlCol="0" anchor="t"/>
          <a:lstStyle/>
          <a:p>
            <a:pPr marL="0" indent="0" algn="l">
              <a:lnSpc>
                <a:spcPts val="2125"/>
              </a:lnSpc>
              <a:buNone/>
            </a:pPr>
            <a:endParaRPr lang="en-US" sz="1700" dirty="0"/>
          </a:p>
        </p:txBody>
      </p:sp>
      <p:sp>
        <p:nvSpPr>
          <p:cNvPr id="15" name="Text 8"/>
          <p:cNvSpPr/>
          <p:nvPr/>
        </p:nvSpPr>
        <p:spPr>
          <a:xfrm>
            <a:off x="6091238" y="5799058"/>
            <a:ext cx="7934325" cy="276582"/>
          </a:xfrm>
          <a:prstGeom prst="rect">
            <a:avLst/>
          </a:prstGeom>
          <a:noFill/>
        </p:spPr>
        <p:txBody>
          <a:bodyPr wrap="none" rtlCol="0" anchor="t"/>
          <a:lstStyle/>
          <a:p>
            <a:pPr marL="0" indent="0" algn="l">
              <a:lnSpc>
                <a:spcPts val="2175"/>
              </a:lnSpc>
              <a:buNone/>
            </a:pPr>
            <a:endParaRPr lang="en-US" sz="1360" dirty="0"/>
          </a:p>
        </p:txBody>
      </p:sp>
      <p:sp>
        <p:nvSpPr>
          <p:cNvPr id="17" name="Text 9"/>
          <p:cNvSpPr/>
          <p:nvPr/>
        </p:nvSpPr>
        <p:spPr>
          <a:xfrm>
            <a:off x="6091238" y="7198757"/>
            <a:ext cx="2160270" cy="269915"/>
          </a:xfrm>
          <a:prstGeom prst="rect">
            <a:avLst/>
          </a:prstGeom>
          <a:noFill/>
        </p:spPr>
        <p:txBody>
          <a:bodyPr wrap="none" rtlCol="0" anchor="t"/>
          <a:lstStyle/>
          <a:p>
            <a:pPr marL="0" indent="0" algn="l">
              <a:lnSpc>
                <a:spcPts val="2125"/>
              </a:lnSpc>
              <a:buNone/>
            </a:pPr>
            <a:endParaRPr lang="en-US" sz="1700" dirty="0"/>
          </a:p>
        </p:txBody>
      </p:sp>
      <p:sp>
        <p:nvSpPr>
          <p:cNvPr id="18" name="Text 10"/>
          <p:cNvSpPr/>
          <p:nvPr/>
        </p:nvSpPr>
        <p:spPr>
          <a:xfrm>
            <a:off x="6091238" y="7572256"/>
            <a:ext cx="7934325" cy="276582"/>
          </a:xfrm>
          <a:prstGeom prst="rect">
            <a:avLst/>
          </a:prstGeom>
          <a:noFill/>
        </p:spPr>
        <p:txBody>
          <a:bodyPr wrap="none" rtlCol="0" anchor="t"/>
          <a:lstStyle/>
          <a:p>
            <a:pPr marL="0" indent="0" algn="l">
              <a:lnSpc>
                <a:spcPts val="2175"/>
              </a:lnSpc>
              <a:buNone/>
            </a:pPr>
            <a:endParaRPr lang="en-US" sz="1360" dirty="0"/>
          </a:p>
        </p:txBody>
      </p:sp>
      <p:pic>
        <p:nvPicPr>
          <p:cNvPr id="20" name="Image 2" descr="preencoded.png"/>
          <p:cNvPicPr>
            <a:picLocks noChangeAspect="1"/>
          </p:cNvPicPr>
          <p:nvPr/>
        </p:nvPicPr>
        <p:blipFill>
          <a:blip r:embed="rId1"/>
          <a:stretch>
            <a:fillRect/>
          </a:stretch>
        </p:blipFill>
        <p:spPr>
          <a:xfrm>
            <a:off x="818198" y="1243965"/>
            <a:ext cx="431959" cy="431959"/>
          </a:xfrm>
          <a:prstGeom prst="rect">
            <a:avLst/>
          </a:prstGeom>
        </p:spPr>
      </p:pic>
      <p:pic>
        <p:nvPicPr>
          <p:cNvPr id="26" name="Picture 25"/>
          <p:cNvPicPr>
            <a:picLocks noChangeAspect="1"/>
          </p:cNvPicPr>
          <p:nvPr/>
        </p:nvPicPr>
        <p:blipFill>
          <a:blip r:embed="rId2"/>
          <a:stretch>
            <a:fillRect/>
          </a:stretch>
        </p:blipFill>
        <p:spPr>
          <a:xfrm flipV="1">
            <a:off x="818198" y="3899734"/>
            <a:ext cx="548640" cy="569375"/>
          </a:xfrm>
          <a:prstGeom prst="rect">
            <a:avLst/>
          </a:prstGeom>
        </p:spPr>
      </p:pic>
      <p:sp>
        <p:nvSpPr>
          <p:cNvPr id="30" name="TextBox 29"/>
          <p:cNvSpPr txBox="1"/>
          <p:nvPr/>
        </p:nvSpPr>
        <p:spPr>
          <a:xfrm>
            <a:off x="759857" y="6417527"/>
            <a:ext cx="12956143" cy="830997"/>
          </a:xfrm>
          <a:prstGeom prst="rect">
            <a:avLst/>
          </a:prstGeom>
          <a:noFill/>
        </p:spPr>
        <p:txBody>
          <a:bodyPr wrap="square" rtlCol="0">
            <a:spAutoFit/>
          </a:bodyPr>
          <a:lstStyle/>
          <a:p>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p:sp>
        <p:nvSpPr>
          <p:cNvPr id="10" name="Rectangle 4"/>
          <p:cNvSpPr>
            <a:spLocks noChangeArrowheads="1"/>
          </p:cNvSpPr>
          <p:nvPr/>
        </p:nvSpPr>
        <p:spPr bwMode="auto">
          <a:xfrm>
            <a:off x="454163" y="3601141"/>
            <a:ext cx="13571399" cy="2622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The data is loaded using pandas, and initial analysis shows no missing values. Crop labels are encoded with </a:t>
            </a:r>
            <a:r>
              <a:rPr lang="en-US" sz="2000" dirty="0" err="1">
                <a:effectLst/>
                <a:latin typeface="Times New Roman" panose="02020603050405020304" pitchFamily="18" charset="0"/>
                <a:ea typeface="Times New Roman" panose="02020603050405020304" pitchFamily="18" charset="0"/>
              </a:rPr>
              <a:t>LabelEncoder</a:t>
            </a:r>
            <a:r>
              <a:rPr lang="en-US" sz="2000" dirty="0">
                <a:effectLst/>
                <a:latin typeface="Times New Roman" panose="02020603050405020304" pitchFamily="18" charset="0"/>
                <a:ea typeface="Times New Roman" panose="02020603050405020304" pitchFamily="18" charset="0"/>
              </a:rPr>
              <a:t>, and feature scaling is done using both </a:t>
            </a:r>
            <a:r>
              <a:rPr lang="en-US" sz="2000" dirty="0" err="1">
                <a:effectLst/>
                <a:latin typeface="Times New Roman" panose="02020603050405020304" pitchFamily="18" charset="0"/>
                <a:ea typeface="Times New Roman" panose="02020603050405020304" pitchFamily="18" charset="0"/>
              </a:rPr>
              <a:t>MinMaxScaler</a:t>
            </a:r>
            <a:r>
              <a:rPr lang="en-US" sz="2000" dirty="0">
                <a:effectLst/>
                <a:latin typeface="Times New Roman" panose="02020603050405020304" pitchFamily="18" charset="0"/>
                <a:ea typeface="Times New Roman" panose="02020603050405020304" pitchFamily="18" charset="0"/>
              </a:rPr>
              <a:t> and </a:t>
            </a:r>
            <a:r>
              <a:rPr lang="en-US" sz="2000" dirty="0" err="1">
                <a:effectLst/>
                <a:latin typeface="Times New Roman" panose="02020603050405020304" pitchFamily="18" charset="0"/>
                <a:ea typeface="Times New Roman" panose="02020603050405020304" pitchFamily="18" charset="0"/>
              </a:rPr>
              <a:t>StandardScaler</a:t>
            </a:r>
            <a:r>
              <a:rPr lang="en-US" sz="2000" dirty="0">
                <a:effectLst/>
                <a:latin typeface="Times New Roman" panose="02020603050405020304" pitchFamily="18" charset="0"/>
                <a:ea typeface="Times New Roman" panose="02020603050405020304" pitchFamily="18" charset="0"/>
              </a:rPr>
              <a:t> to prepare the data for machine learning models.</a:t>
            </a:r>
            <a:endParaRPr lang="en-IN" sz="2000" dirty="0">
              <a:effectLst/>
              <a:latin typeface="Times New Roman" panose="02020603050405020304" pitchFamily="18" charset="0"/>
              <a:ea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080" y="875355"/>
            <a:ext cx="14671040" cy="62263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20" y="0"/>
            <a:ext cx="14630400" cy="8229600"/>
          </a:xfrm>
          <a:prstGeom prst="rect">
            <a:avLst/>
          </a:prstGeom>
          <a:solidFill>
            <a:srgbClr val="F9F4BE"/>
          </a:solidFill>
        </p:spPr>
        <p:txBody>
          <a:bodyPr/>
          <a:lstStyle/>
          <a:p>
            <a:endParaRPr lang="en-IN"/>
          </a:p>
        </p:txBody>
      </p:sp>
      <p:sp>
        <p:nvSpPr>
          <p:cNvPr id="3" name="Shape 1"/>
          <p:cNvSpPr/>
          <p:nvPr/>
        </p:nvSpPr>
        <p:spPr>
          <a:xfrm>
            <a:off x="57873" y="-1862"/>
            <a:ext cx="14630400" cy="8229600"/>
          </a:xfrm>
          <a:prstGeom prst="rect">
            <a:avLst/>
          </a:prstGeom>
          <a:solidFill>
            <a:srgbClr val="FFFDE6"/>
          </a:solidFill>
        </p:spPr>
        <p:txBody>
          <a:bodyPr/>
          <a:lstStyle/>
          <a:p>
            <a:endParaRPr lang="en-IN" dirty="0">
              <a:effectLst>
                <a:outerShdw blurRad="38100" dist="38100" dir="2700000" algn="tl">
                  <a:srgbClr val="000000">
                    <a:alpha val="43137"/>
                  </a:srgbClr>
                </a:outerShdw>
              </a:effectLst>
            </a:endParaRPr>
          </a:p>
        </p:txBody>
      </p:sp>
      <p:sp>
        <p:nvSpPr>
          <p:cNvPr id="6" name="Text 2"/>
          <p:cNvSpPr/>
          <p:nvPr/>
        </p:nvSpPr>
        <p:spPr>
          <a:xfrm>
            <a:off x="5877791" y="463667"/>
            <a:ext cx="5962412" cy="745331"/>
          </a:xfrm>
          <a:prstGeom prst="rect">
            <a:avLst/>
          </a:prstGeom>
          <a:noFill/>
        </p:spPr>
        <p:txBody>
          <a:bodyPr wrap="none" rtlCol="0" anchor="t"/>
          <a:lstStyle/>
          <a:p>
            <a:pPr marL="0" indent="0">
              <a:lnSpc>
                <a:spcPts val="5870"/>
              </a:lnSpc>
              <a:buNone/>
            </a:pPr>
            <a:endParaRPr lang="en-US" sz="4000" dirty="0">
              <a:latin typeface="Times New Roman" panose="02020603050405020304" pitchFamily="18" charset="0"/>
              <a:cs typeface="Times New Roman" panose="02020603050405020304" pitchFamily="18" charset="0"/>
            </a:endParaRPr>
          </a:p>
        </p:txBody>
      </p:sp>
      <p:sp>
        <p:nvSpPr>
          <p:cNvPr id="9" name="Text 5"/>
          <p:cNvSpPr/>
          <p:nvPr/>
        </p:nvSpPr>
        <p:spPr>
          <a:xfrm>
            <a:off x="6574750" y="2116336"/>
            <a:ext cx="3248978" cy="381476"/>
          </a:xfrm>
          <a:prstGeom prst="rect">
            <a:avLst/>
          </a:prstGeom>
          <a:noFill/>
        </p:spPr>
        <p:txBody>
          <a:bodyPr wrap="none" rtlCol="0" anchor="t"/>
          <a:lstStyle/>
          <a:p>
            <a:pPr marL="0" indent="0">
              <a:lnSpc>
                <a:spcPts val="3005"/>
              </a:lnSpc>
              <a:buNone/>
            </a:pPr>
            <a:endParaRPr lang="en-US" sz="1880" dirty="0"/>
          </a:p>
        </p:txBody>
      </p:sp>
      <p:sp>
        <p:nvSpPr>
          <p:cNvPr id="10" name="Text 6"/>
          <p:cNvSpPr/>
          <p:nvPr/>
        </p:nvSpPr>
        <p:spPr>
          <a:xfrm>
            <a:off x="10308312" y="2116336"/>
            <a:ext cx="3248978" cy="762953"/>
          </a:xfrm>
          <a:prstGeom prst="rect">
            <a:avLst/>
          </a:prstGeom>
          <a:noFill/>
        </p:spPr>
        <p:txBody>
          <a:bodyPr wrap="square" rtlCol="0" anchor="t"/>
          <a:lstStyle/>
          <a:p>
            <a:pPr marL="0" indent="0">
              <a:lnSpc>
                <a:spcPts val="3005"/>
              </a:lnSpc>
              <a:buNone/>
            </a:pPr>
            <a:endParaRPr lang="en-US" sz="1880" dirty="0"/>
          </a:p>
        </p:txBody>
      </p:sp>
      <p:sp>
        <p:nvSpPr>
          <p:cNvPr id="12" name="Text 8"/>
          <p:cNvSpPr/>
          <p:nvPr/>
        </p:nvSpPr>
        <p:spPr>
          <a:xfrm>
            <a:off x="6574750" y="3180517"/>
            <a:ext cx="3248978" cy="381476"/>
          </a:xfrm>
          <a:prstGeom prst="rect">
            <a:avLst/>
          </a:prstGeom>
          <a:noFill/>
        </p:spPr>
        <p:txBody>
          <a:bodyPr wrap="none" rtlCol="0" anchor="t"/>
          <a:lstStyle/>
          <a:p>
            <a:pPr marL="0" indent="0">
              <a:lnSpc>
                <a:spcPts val="3005"/>
              </a:lnSpc>
              <a:buNone/>
            </a:pPr>
            <a:endParaRPr lang="en-US" sz="1880" dirty="0"/>
          </a:p>
        </p:txBody>
      </p:sp>
      <p:sp>
        <p:nvSpPr>
          <p:cNvPr id="13" name="Text 9"/>
          <p:cNvSpPr/>
          <p:nvPr/>
        </p:nvSpPr>
        <p:spPr>
          <a:xfrm>
            <a:off x="10308312" y="3180517"/>
            <a:ext cx="3248978" cy="1144429"/>
          </a:xfrm>
          <a:prstGeom prst="rect">
            <a:avLst/>
          </a:prstGeom>
          <a:noFill/>
        </p:spPr>
        <p:txBody>
          <a:bodyPr wrap="square" rtlCol="0" anchor="t"/>
          <a:lstStyle/>
          <a:p>
            <a:pPr marL="0" indent="0">
              <a:lnSpc>
                <a:spcPts val="3005"/>
              </a:lnSpc>
              <a:buNone/>
            </a:pPr>
            <a:endParaRPr lang="en-US" sz="1880" dirty="0"/>
          </a:p>
        </p:txBody>
      </p:sp>
      <p:sp>
        <p:nvSpPr>
          <p:cNvPr id="15" name="Text 11"/>
          <p:cNvSpPr/>
          <p:nvPr/>
        </p:nvSpPr>
        <p:spPr>
          <a:xfrm>
            <a:off x="6574750" y="4626173"/>
            <a:ext cx="3248978" cy="381476"/>
          </a:xfrm>
          <a:prstGeom prst="rect">
            <a:avLst/>
          </a:prstGeom>
          <a:noFill/>
        </p:spPr>
        <p:txBody>
          <a:bodyPr wrap="none" rtlCol="0" anchor="t"/>
          <a:lstStyle/>
          <a:p>
            <a:pPr marL="0" indent="0">
              <a:lnSpc>
                <a:spcPts val="3005"/>
              </a:lnSpc>
              <a:buNone/>
            </a:pPr>
            <a:endParaRPr lang="en-US" sz="1880" dirty="0"/>
          </a:p>
        </p:txBody>
      </p:sp>
      <p:sp>
        <p:nvSpPr>
          <p:cNvPr id="16" name="Text 12"/>
          <p:cNvSpPr/>
          <p:nvPr/>
        </p:nvSpPr>
        <p:spPr>
          <a:xfrm>
            <a:off x="10308312" y="4626173"/>
            <a:ext cx="3248978" cy="1144429"/>
          </a:xfrm>
          <a:prstGeom prst="rect">
            <a:avLst/>
          </a:prstGeom>
          <a:noFill/>
        </p:spPr>
        <p:txBody>
          <a:bodyPr wrap="square" rtlCol="0" anchor="t"/>
          <a:lstStyle/>
          <a:p>
            <a:pPr marL="0" indent="0">
              <a:lnSpc>
                <a:spcPts val="3005"/>
              </a:lnSpc>
              <a:buNone/>
            </a:pPr>
            <a:endParaRPr lang="en-US" sz="1880" dirty="0"/>
          </a:p>
          <a:p>
            <a:pPr marL="0" indent="0">
              <a:lnSpc>
                <a:spcPts val="3005"/>
              </a:lnSpc>
              <a:buNone/>
            </a:pPr>
            <a:endParaRPr lang="en-US" sz="1880" dirty="0"/>
          </a:p>
        </p:txBody>
      </p:sp>
      <p:sp>
        <p:nvSpPr>
          <p:cNvPr id="18" name="Text 14"/>
          <p:cNvSpPr/>
          <p:nvPr/>
        </p:nvSpPr>
        <p:spPr>
          <a:xfrm>
            <a:off x="6574750" y="6071830"/>
            <a:ext cx="3248978" cy="381476"/>
          </a:xfrm>
          <a:prstGeom prst="rect">
            <a:avLst/>
          </a:prstGeom>
          <a:noFill/>
        </p:spPr>
        <p:txBody>
          <a:bodyPr wrap="none" rtlCol="0" anchor="t"/>
          <a:lstStyle/>
          <a:p>
            <a:pPr marL="0" indent="0">
              <a:lnSpc>
                <a:spcPts val="3005"/>
              </a:lnSpc>
              <a:buNone/>
            </a:pPr>
            <a:endParaRPr lang="en-US" sz="1880" dirty="0"/>
          </a:p>
        </p:txBody>
      </p:sp>
      <p:sp>
        <p:nvSpPr>
          <p:cNvPr id="19" name="Text 15"/>
          <p:cNvSpPr/>
          <p:nvPr/>
        </p:nvSpPr>
        <p:spPr>
          <a:xfrm>
            <a:off x="10308312" y="6071830"/>
            <a:ext cx="3248978" cy="1144429"/>
          </a:xfrm>
          <a:prstGeom prst="rect">
            <a:avLst/>
          </a:prstGeom>
          <a:noFill/>
        </p:spPr>
        <p:txBody>
          <a:bodyPr wrap="square" rtlCol="0" anchor="t"/>
          <a:lstStyle/>
          <a:p>
            <a:pPr marL="0" indent="0">
              <a:lnSpc>
                <a:spcPts val="3005"/>
              </a:lnSpc>
              <a:buNone/>
            </a:pPr>
            <a:endParaRPr lang="en-US" sz="1880" dirty="0"/>
          </a:p>
        </p:txBody>
      </p:sp>
      <p:sp>
        <p:nvSpPr>
          <p:cNvPr id="4" name="TextBox 3"/>
          <p:cNvSpPr txBox="1"/>
          <p:nvPr/>
        </p:nvSpPr>
        <p:spPr>
          <a:xfrm>
            <a:off x="650110" y="526386"/>
            <a:ext cx="13660249" cy="7556684"/>
          </a:xfrm>
          <a:prstGeom prst="rect">
            <a:avLst/>
          </a:prstGeom>
          <a:noFill/>
        </p:spPr>
        <p:txBody>
          <a:bodyPr wrap="square" rtlCol="0">
            <a:spAutoFit/>
          </a:bodyPr>
          <a:lstStyle/>
          <a:p>
            <a:pPr algn="just">
              <a:lnSpc>
                <a:spcPct val="150000"/>
              </a:lnSpc>
            </a:pPr>
            <a:r>
              <a:rPr lang="en-US" sz="4000" b="1" dirty="0">
                <a:solidFill>
                  <a:srgbClr val="233939"/>
                </a:solidFill>
                <a:latin typeface="Times New Roman" panose="02020603050405020304" pitchFamily="18" charset="0"/>
                <a:ea typeface="Syne" pitchFamily="34" charset="-122"/>
                <a:cs typeface="Times New Roman" panose="02020603050405020304" pitchFamily="18" charset="0"/>
              </a:rPr>
              <a:t>				Exploratory Data Analysis</a:t>
            </a: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2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2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2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2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2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2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2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2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2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2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r>
              <a:rPr lang="en-US" sz="2200" dirty="0">
                <a:solidFill>
                  <a:srgbClr val="233939"/>
                </a:solidFill>
                <a:latin typeface="Times New Roman" panose="02020603050405020304" pitchFamily="18" charset="0"/>
                <a:ea typeface="Syne" pitchFamily="34" charset="-122"/>
                <a:cs typeface="Times New Roman" panose="02020603050405020304" pitchFamily="18" charset="0"/>
              </a:rPr>
              <a:t>The graph shows the relationship between total rainfall and different crop labels. It highlights how different crops require varying amounts of rainfall. For example, coconut, jute, and watermelon exhibit a higher requirement for rainfall, while crops like </a:t>
            </a:r>
            <a:r>
              <a:rPr lang="en-US" sz="2200" dirty="0" err="1">
                <a:solidFill>
                  <a:srgbClr val="233939"/>
                </a:solidFill>
                <a:latin typeface="Times New Roman" panose="02020603050405020304" pitchFamily="18" charset="0"/>
                <a:ea typeface="Syne" pitchFamily="34" charset="-122"/>
                <a:cs typeface="Times New Roman" panose="02020603050405020304" pitchFamily="18" charset="0"/>
              </a:rPr>
              <a:t>blackgram</a:t>
            </a:r>
            <a:r>
              <a:rPr lang="en-US" sz="2200" dirty="0">
                <a:solidFill>
                  <a:srgbClr val="233939"/>
                </a:solidFill>
                <a:latin typeface="Times New Roman" panose="02020603050405020304" pitchFamily="18" charset="0"/>
                <a:ea typeface="Syne" pitchFamily="34" charset="-122"/>
                <a:cs typeface="Times New Roman" panose="02020603050405020304" pitchFamily="18" charset="0"/>
              </a:rPr>
              <a:t> and musk melon need comparatively less rainfall.</a:t>
            </a:r>
            <a:endParaRPr lang="en-US" sz="2200" dirty="0">
              <a:solidFill>
                <a:srgbClr val="233939"/>
              </a:solidFill>
              <a:latin typeface="Times New Roman" panose="02020603050405020304" pitchFamily="18" charset="0"/>
              <a:ea typeface="Syne" pitchFamily="34" charset="-122"/>
              <a:cs typeface="Times New Roman" panose="02020603050405020304" pitchFamily="18" charset="0"/>
            </a:endParaRPr>
          </a:p>
        </p:txBody>
      </p:sp>
      <p:pic>
        <p:nvPicPr>
          <p:cNvPr id="7" name="Picture 6" descr="A graph of a graph of rain fall and crop labels&#10;&#10;Description automatically generated with medium confidence"/>
          <p:cNvPicPr>
            <a:picLocks noChangeAspect="1"/>
          </p:cNvPicPr>
          <p:nvPr/>
        </p:nvPicPr>
        <p:blipFill>
          <a:blip r:embed="rId1"/>
          <a:stretch>
            <a:fillRect/>
          </a:stretch>
        </p:blipFill>
        <p:spPr>
          <a:xfrm>
            <a:off x="1457279" y="1672665"/>
            <a:ext cx="11731082" cy="46770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20" y="0"/>
            <a:ext cx="14630400" cy="8229600"/>
          </a:xfrm>
          <a:prstGeom prst="rect">
            <a:avLst/>
          </a:prstGeom>
          <a:solidFill>
            <a:srgbClr val="F9F4BE"/>
          </a:solidFill>
        </p:spPr>
        <p:txBody>
          <a:bodyPr/>
          <a:lstStyle/>
          <a:p>
            <a:endParaRPr lang="en-IN"/>
          </a:p>
        </p:txBody>
      </p:sp>
      <p:sp>
        <p:nvSpPr>
          <p:cNvPr id="3" name="Shape 1"/>
          <p:cNvSpPr/>
          <p:nvPr/>
        </p:nvSpPr>
        <p:spPr>
          <a:xfrm>
            <a:off x="57873" y="-1862"/>
            <a:ext cx="14630400" cy="8229600"/>
          </a:xfrm>
          <a:prstGeom prst="rect">
            <a:avLst/>
          </a:prstGeom>
          <a:solidFill>
            <a:srgbClr val="FFFDE6"/>
          </a:solidFill>
        </p:spPr>
        <p:txBody>
          <a:bodyPr/>
          <a:lstStyle/>
          <a:p>
            <a:endParaRPr lang="en-US"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IN"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a:p>
            <a:pPr>
              <a:lnSpc>
                <a:spcPct val="150000"/>
              </a:lnSpc>
            </a:pPr>
            <a:r>
              <a:rPr lang="en-US"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graph is a Receiver Operating Characteristic (ROC) curve representing the classification performance of a crop recommendation system across multiple classes (from class 0 to class 21). Each class has an Area Under the Curve (AUC) of 1.00, indicating perfect classification performance for all classes. In a crop recommendation system, such high AUC values imply that the model is highly accurate at distinguishing between different crop classes.</a:t>
            </a:r>
            <a:endParaRPr lang="en-IN" sz="2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en-IN" dirty="0">
              <a:effectLst>
                <a:outerShdw blurRad="38100" dist="38100" dir="2700000" algn="tl">
                  <a:srgbClr val="000000">
                    <a:alpha val="43137"/>
                  </a:srgbClr>
                </a:outerShdw>
              </a:effectLst>
            </a:endParaRPr>
          </a:p>
        </p:txBody>
      </p:sp>
      <p:sp>
        <p:nvSpPr>
          <p:cNvPr id="6" name="Text 2"/>
          <p:cNvSpPr/>
          <p:nvPr/>
        </p:nvSpPr>
        <p:spPr>
          <a:xfrm>
            <a:off x="5877791" y="463667"/>
            <a:ext cx="5962412" cy="745331"/>
          </a:xfrm>
          <a:prstGeom prst="rect">
            <a:avLst/>
          </a:prstGeom>
          <a:noFill/>
        </p:spPr>
        <p:txBody>
          <a:bodyPr wrap="none" rtlCol="0" anchor="t"/>
          <a:lstStyle/>
          <a:p>
            <a:pPr marL="0" indent="0">
              <a:lnSpc>
                <a:spcPts val="5870"/>
              </a:lnSpc>
              <a:buNone/>
            </a:pPr>
            <a:endParaRPr lang="en-US" sz="4000" dirty="0">
              <a:latin typeface="Times New Roman" panose="02020603050405020304" pitchFamily="18" charset="0"/>
              <a:cs typeface="Times New Roman" panose="02020603050405020304" pitchFamily="18" charset="0"/>
            </a:endParaRPr>
          </a:p>
        </p:txBody>
      </p:sp>
      <p:sp>
        <p:nvSpPr>
          <p:cNvPr id="9" name="Text 5"/>
          <p:cNvSpPr/>
          <p:nvPr/>
        </p:nvSpPr>
        <p:spPr>
          <a:xfrm>
            <a:off x="6574750" y="2116336"/>
            <a:ext cx="3248978" cy="381476"/>
          </a:xfrm>
          <a:prstGeom prst="rect">
            <a:avLst/>
          </a:prstGeom>
          <a:noFill/>
        </p:spPr>
        <p:txBody>
          <a:bodyPr wrap="none" rtlCol="0" anchor="t"/>
          <a:lstStyle/>
          <a:p>
            <a:pPr marL="0" indent="0">
              <a:lnSpc>
                <a:spcPts val="3005"/>
              </a:lnSpc>
              <a:buNone/>
            </a:pPr>
            <a:endParaRPr lang="en-US" sz="1880" dirty="0"/>
          </a:p>
        </p:txBody>
      </p:sp>
      <p:sp>
        <p:nvSpPr>
          <p:cNvPr id="10" name="Text 6"/>
          <p:cNvSpPr/>
          <p:nvPr/>
        </p:nvSpPr>
        <p:spPr>
          <a:xfrm>
            <a:off x="10308312" y="2116336"/>
            <a:ext cx="3248978" cy="762953"/>
          </a:xfrm>
          <a:prstGeom prst="rect">
            <a:avLst/>
          </a:prstGeom>
          <a:noFill/>
        </p:spPr>
        <p:txBody>
          <a:bodyPr wrap="square" rtlCol="0" anchor="t"/>
          <a:lstStyle/>
          <a:p>
            <a:pPr marL="0" indent="0">
              <a:lnSpc>
                <a:spcPts val="3005"/>
              </a:lnSpc>
              <a:buNone/>
            </a:pPr>
            <a:endParaRPr lang="en-US" sz="1880" dirty="0"/>
          </a:p>
        </p:txBody>
      </p:sp>
      <p:sp>
        <p:nvSpPr>
          <p:cNvPr id="12" name="Text 8"/>
          <p:cNvSpPr/>
          <p:nvPr/>
        </p:nvSpPr>
        <p:spPr>
          <a:xfrm>
            <a:off x="6574750" y="3180517"/>
            <a:ext cx="3248978" cy="381476"/>
          </a:xfrm>
          <a:prstGeom prst="rect">
            <a:avLst/>
          </a:prstGeom>
          <a:noFill/>
        </p:spPr>
        <p:txBody>
          <a:bodyPr wrap="none" rtlCol="0" anchor="t"/>
          <a:lstStyle/>
          <a:p>
            <a:pPr marL="0" indent="0">
              <a:lnSpc>
                <a:spcPts val="3005"/>
              </a:lnSpc>
              <a:buNone/>
            </a:pPr>
            <a:endParaRPr lang="en-US" sz="1880" dirty="0"/>
          </a:p>
        </p:txBody>
      </p:sp>
      <p:sp>
        <p:nvSpPr>
          <p:cNvPr id="13" name="Text 9"/>
          <p:cNvSpPr/>
          <p:nvPr/>
        </p:nvSpPr>
        <p:spPr>
          <a:xfrm>
            <a:off x="10308312" y="3180517"/>
            <a:ext cx="3248978" cy="1144429"/>
          </a:xfrm>
          <a:prstGeom prst="rect">
            <a:avLst/>
          </a:prstGeom>
          <a:noFill/>
        </p:spPr>
        <p:txBody>
          <a:bodyPr wrap="square" rtlCol="0" anchor="t"/>
          <a:lstStyle/>
          <a:p>
            <a:pPr marL="0" indent="0">
              <a:lnSpc>
                <a:spcPts val="3005"/>
              </a:lnSpc>
              <a:buNone/>
            </a:pPr>
            <a:endParaRPr lang="en-US" sz="1880" dirty="0"/>
          </a:p>
        </p:txBody>
      </p:sp>
      <p:sp>
        <p:nvSpPr>
          <p:cNvPr id="15" name="Text 11"/>
          <p:cNvSpPr/>
          <p:nvPr/>
        </p:nvSpPr>
        <p:spPr>
          <a:xfrm>
            <a:off x="6574750" y="4626173"/>
            <a:ext cx="3248978" cy="381476"/>
          </a:xfrm>
          <a:prstGeom prst="rect">
            <a:avLst/>
          </a:prstGeom>
          <a:noFill/>
        </p:spPr>
        <p:txBody>
          <a:bodyPr wrap="none" rtlCol="0" anchor="t"/>
          <a:lstStyle/>
          <a:p>
            <a:pPr marL="0" indent="0">
              <a:lnSpc>
                <a:spcPts val="3005"/>
              </a:lnSpc>
              <a:buNone/>
            </a:pPr>
            <a:endParaRPr lang="en-US" sz="1880" dirty="0"/>
          </a:p>
        </p:txBody>
      </p:sp>
      <p:sp>
        <p:nvSpPr>
          <p:cNvPr id="16" name="Text 12"/>
          <p:cNvSpPr/>
          <p:nvPr/>
        </p:nvSpPr>
        <p:spPr>
          <a:xfrm>
            <a:off x="10308312" y="4626173"/>
            <a:ext cx="3248978" cy="1144429"/>
          </a:xfrm>
          <a:prstGeom prst="rect">
            <a:avLst/>
          </a:prstGeom>
          <a:noFill/>
        </p:spPr>
        <p:txBody>
          <a:bodyPr wrap="square" rtlCol="0" anchor="t"/>
          <a:lstStyle/>
          <a:p>
            <a:pPr marL="0" indent="0">
              <a:lnSpc>
                <a:spcPts val="3005"/>
              </a:lnSpc>
              <a:buNone/>
            </a:pPr>
            <a:endParaRPr lang="en-US" sz="1880" dirty="0"/>
          </a:p>
          <a:p>
            <a:pPr marL="0" indent="0">
              <a:lnSpc>
                <a:spcPts val="3005"/>
              </a:lnSpc>
              <a:buNone/>
            </a:pPr>
            <a:endParaRPr lang="en-US" sz="1880" dirty="0"/>
          </a:p>
        </p:txBody>
      </p:sp>
      <p:sp>
        <p:nvSpPr>
          <p:cNvPr id="18" name="Text 14"/>
          <p:cNvSpPr/>
          <p:nvPr/>
        </p:nvSpPr>
        <p:spPr>
          <a:xfrm>
            <a:off x="6574750" y="6071830"/>
            <a:ext cx="3248978" cy="381476"/>
          </a:xfrm>
          <a:prstGeom prst="rect">
            <a:avLst/>
          </a:prstGeom>
          <a:noFill/>
        </p:spPr>
        <p:txBody>
          <a:bodyPr wrap="none" rtlCol="0" anchor="t"/>
          <a:lstStyle/>
          <a:p>
            <a:pPr marL="0" indent="0">
              <a:lnSpc>
                <a:spcPts val="3005"/>
              </a:lnSpc>
              <a:buNone/>
            </a:pPr>
            <a:endParaRPr lang="en-US" sz="1880" dirty="0"/>
          </a:p>
        </p:txBody>
      </p:sp>
      <p:sp>
        <p:nvSpPr>
          <p:cNvPr id="19" name="Text 15"/>
          <p:cNvSpPr/>
          <p:nvPr/>
        </p:nvSpPr>
        <p:spPr>
          <a:xfrm>
            <a:off x="10308312" y="6071830"/>
            <a:ext cx="3248978" cy="1144429"/>
          </a:xfrm>
          <a:prstGeom prst="rect">
            <a:avLst/>
          </a:prstGeom>
          <a:noFill/>
        </p:spPr>
        <p:txBody>
          <a:bodyPr wrap="square" rtlCol="0" anchor="t"/>
          <a:lstStyle/>
          <a:p>
            <a:pPr marL="0" indent="0">
              <a:lnSpc>
                <a:spcPts val="3005"/>
              </a:lnSpc>
              <a:buNone/>
            </a:pPr>
            <a:endParaRPr lang="en-US" sz="1880" dirty="0"/>
          </a:p>
        </p:txBody>
      </p:sp>
      <p:sp>
        <p:nvSpPr>
          <p:cNvPr id="4" name="TextBox 3"/>
          <p:cNvSpPr txBox="1"/>
          <p:nvPr/>
        </p:nvSpPr>
        <p:spPr>
          <a:xfrm>
            <a:off x="650110" y="526386"/>
            <a:ext cx="13660249" cy="905056"/>
          </a:xfrm>
          <a:prstGeom prst="rect">
            <a:avLst/>
          </a:prstGeom>
          <a:noFill/>
        </p:spPr>
        <p:txBody>
          <a:bodyPr wrap="square" rtlCol="0">
            <a:spAutoFit/>
          </a:bodyPr>
          <a:lstStyle/>
          <a:p>
            <a:pPr algn="just">
              <a:lnSpc>
                <a:spcPct val="150000"/>
              </a:lnSpc>
            </a:pPr>
            <a:r>
              <a:rPr lang="en-US" sz="3200" b="1" dirty="0">
                <a:solidFill>
                  <a:srgbClr val="233939"/>
                </a:solidFill>
                <a:latin typeface="Times New Roman" panose="02020603050405020304" pitchFamily="18" charset="0"/>
                <a:ea typeface="Syne" pitchFamily="34" charset="-122"/>
                <a:cs typeface="Times New Roman" panose="02020603050405020304" pitchFamily="18" charset="0"/>
              </a:rPr>
              <a:t>Receiver Operating Characteristics [ROC] Curve</a:t>
            </a:r>
            <a:r>
              <a:rPr lang="en-US" sz="4000" b="1" dirty="0">
                <a:solidFill>
                  <a:srgbClr val="233939"/>
                </a:solidFill>
                <a:latin typeface="Times New Roman" panose="02020603050405020304" pitchFamily="18" charset="0"/>
                <a:ea typeface="Syne" pitchFamily="34" charset="-122"/>
                <a:cs typeface="Times New Roman" panose="02020603050405020304" pitchFamily="18" charset="0"/>
              </a:rPr>
              <a:t>				</a:t>
            </a:r>
            <a:endParaRPr lang="en-US" sz="2200" b="1" dirty="0">
              <a:solidFill>
                <a:srgbClr val="233939"/>
              </a:solidFill>
              <a:latin typeface="Times New Roman" panose="02020603050405020304" pitchFamily="18" charset="0"/>
              <a:ea typeface="Syne" pitchFamily="34" charset="-122"/>
              <a:cs typeface="Times New Roman" panose="02020603050405020304" pitchFamily="18" charset="0"/>
            </a:endParaRPr>
          </a:p>
        </p:txBody>
      </p:sp>
      <p:pic>
        <p:nvPicPr>
          <p:cNvPr id="20" name="Picture 19" descr="A graph with numbers and lines&#10;&#10;Description automatically generated"/>
          <p:cNvPicPr>
            <a:picLocks noChangeAspect="1"/>
          </p:cNvPicPr>
          <p:nvPr/>
        </p:nvPicPr>
        <p:blipFill>
          <a:blip r:embed="rId1"/>
          <a:stretch>
            <a:fillRect/>
          </a:stretch>
        </p:blipFill>
        <p:spPr>
          <a:xfrm>
            <a:off x="2270760" y="1510226"/>
            <a:ext cx="10088880" cy="43391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20" y="0"/>
            <a:ext cx="14630400" cy="8229600"/>
          </a:xfrm>
          <a:prstGeom prst="rect">
            <a:avLst/>
          </a:prstGeom>
          <a:solidFill>
            <a:srgbClr val="F9F4BE"/>
          </a:solidFill>
        </p:spPr>
        <p:txBody>
          <a:bodyPr/>
          <a:lstStyle/>
          <a:p>
            <a:endParaRPr lang="en-IN"/>
          </a:p>
        </p:txBody>
      </p:sp>
      <p:sp>
        <p:nvSpPr>
          <p:cNvPr id="3" name="Shape 1"/>
          <p:cNvSpPr/>
          <p:nvPr/>
        </p:nvSpPr>
        <p:spPr>
          <a:xfrm>
            <a:off x="57873" y="-1862"/>
            <a:ext cx="14630400" cy="8229600"/>
          </a:xfrm>
          <a:prstGeom prst="rect">
            <a:avLst/>
          </a:prstGeom>
          <a:solidFill>
            <a:srgbClr val="FFFDE6"/>
          </a:solidFill>
        </p:spPr>
        <p:txBody>
          <a:bodyPr/>
          <a:lstStyle/>
          <a:p>
            <a:endParaRPr lang="en-IN" dirty="0">
              <a:effectLst>
                <a:outerShdw blurRad="38100" dist="38100" dir="2700000" algn="tl">
                  <a:srgbClr val="000000">
                    <a:alpha val="43137"/>
                  </a:srgbClr>
                </a:outerShdw>
              </a:effectLst>
            </a:endParaRPr>
          </a:p>
        </p:txBody>
      </p:sp>
      <p:sp>
        <p:nvSpPr>
          <p:cNvPr id="6" name="Text 2"/>
          <p:cNvSpPr/>
          <p:nvPr/>
        </p:nvSpPr>
        <p:spPr>
          <a:xfrm>
            <a:off x="5877791" y="463667"/>
            <a:ext cx="5962412" cy="745331"/>
          </a:xfrm>
          <a:prstGeom prst="rect">
            <a:avLst/>
          </a:prstGeom>
          <a:noFill/>
        </p:spPr>
        <p:txBody>
          <a:bodyPr wrap="none" rtlCol="0" anchor="t"/>
          <a:lstStyle/>
          <a:p>
            <a:pPr marL="0" indent="0">
              <a:lnSpc>
                <a:spcPts val="5870"/>
              </a:lnSpc>
              <a:buNone/>
            </a:pPr>
            <a:endParaRPr lang="en-US" sz="4000" dirty="0">
              <a:latin typeface="Times New Roman" panose="02020603050405020304" pitchFamily="18" charset="0"/>
              <a:cs typeface="Times New Roman" panose="02020603050405020304" pitchFamily="18" charset="0"/>
            </a:endParaRPr>
          </a:p>
        </p:txBody>
      </p:sp>
      <p:sp>
        <p:nvSpPr>
          <p:cNvPr id="9" name="Text 5"/>
          <p:cNvSpPr/>
          <p:nvPr/>
        </p:nvSpPr>
        <p:spPr>
          <a:xfrm>
            <a:off x="6574750" y="2116336"/>
            <a:ext cx="3248978" cy="381476"/>
          </a:xfrm>
          <a:prstGeom prst="rect">
            <a:avLst/>
          </a:prstGeom>
          <a:noFill/>
        </p:spPr>
        <p:txBody>
          <a:bodyPr wrap="none" rtlCol="0" anchor="t"/>
          <a:lstStyle/>
          <a:p>
            <a:pPr marL="0" indent="0">
              <a:lnSpc>
                <a:spcPts val="3005"/>
              </a:lnSpc>
              <a:buNone/>
            </a:pPr>
            <a:endParaRPr lang="en-US" sz="1880" dirty="0"/>
          </a:p>
        </p:txBody>
      </p:sp>
      <p:sp>
        <p:nvSpPr>
          <p:cNvPr id="10" name="Text 6"/>
          <p:cNvSpPr/>
          <p:nvPr/>
        </p:nvSpPr>
        <p:spPr>
          <a:xfrm>
            <a:off x="10308312" y="2116336"/>
            <a:ext cx="3248978" cy="762953"/>
          </a:xfrm>
          <a:prstGeom prst="rect">
            <a:avLst/>
          </a:prstGeom>
          <a:noFill/>
        </p:spPr>
        <p:txBody>
          <a:bodyPr wrap="square" rtlCol="0" anchor="t"/>
          <a:lstStyle/>
          <a:p>
            <a:pPr marL="0" indent="0">
              <a:lnSpc>
                <a:spcPts val="3005"/>
              </a:lnSpc>
              <a:buNone/>
            </a:pPr>
            <a:endParaRPr lang="en-US" sz="1880" dirty="0"/>
          </a:p>
        </p:txBody>
      </p:sp>
      <p:sp>
        <p:nvSpPr>
          <p:cNvPr id="12" name="Text 8"/>
          <p:cNvSpPr/>
          <p:nvPr/>
        </p:nvSpPr>
        <p:spPr>
          <a:xfrm>
            <a:off x="6574750" y="3180517"/>
            <a:ext cx="3248978" cy="381476"/>
          </a:xfrm>
          <a:prstGeom prst="rect">
            <a:avLst/>
          </a:prstGeom>
          <a:noFill/>
        </p:spPr>
        <p:txBody>
          <a:bodyPr wrap="none" rtlCol="0" anchor="t"/>
          <a:lstStyle/>
          <a:p>
            <a:pPr marL="0" indent="0">
              <a:lnSpc>
                <a:spcPts val="3005"/>
              </a:lnSpc>
              <a:buNone/>
            </a:pPr>
            <a:endParaRPr lang="en-US" sz="1880" dirty="0"/>
          </a:p>
        </p:txBody>
      </p:sp>
      <p:sp>
        <p:nvSpPr>
          <p:cNvPr id="13" name="Text 9"/>
          <p:cNvSpPr/>
          <p:nvPr/>
        </p:nvSpPr>
        <p:spPr>
          <a:xfrm>
            <a:off x="10308312" y="3180517"/>
            <a:ext cx="3248978" cy="1144429"/>
          </a:xfrm>
          <a:prstGeom prst="rect">
            <a:avLst/>
          </a:prstGeom>
          <a:noFill/>
        </p:spPr>
        <p:txBody>
          <a:bodyPr wrap="square" rtlCol="0" anchor="t"/>
          <a:lstStyle/>
          <a:p>
            <a:pPr marL="0" indent="0">
              <a:lnSpc>
                <a:spcPts val="3005"/>
              </a:lnSpc>
              <a:buNone/>
            </a:pPr>
            <a:endParaRPr lang="en-US" sz="1880" dirty="0"/>
          </a:p>
        </p:txBody>
      </p:sp>
      <p:sp>
        <p:nvSpPr>
          <p:cNvPr id="15" name="Text 11"/>
          <p:cNvSpPr/>
          <p:nvPr/>
        </p:nvSpPr>
        <p:spPr>
          <a:xfrm>
            <a:off x="6574750" y="4626173"/>
            <a:ext cx="3248978" cy="381476"/>
          </a:xfrm>
          <a:prstGeom prst="rect">
            <a:avLst/>
          </a:prstGeom>
          <a:noFill/>
        </p:spPr>
        <p:txBody>
          <a:bodyPr wrap="none" rtlCol="0" anchor="t"/>
          <a:lstStyle/>
          <a:p>
            <a:pPr marL="0" indent="0">
              <a:lnSpc>
                <a:spcPts val="3005"/>
              </a:lnSpc>
              <a:buNone/>
            </a:pPr>
            <a:endParaRPr lang="en-US" sz="1880" dirty="0"/>
          </a:p>
        </p:txBody>
      </p:sp>
      <p:sp>
        <p:nvSpPr>
          <p:cNvPr id="16" name="Text 12"/>
          <p:cNvSpPr/>
          <p:nvPr/>
        </p:nvSpPr>
        <p:spPr>
          <a:xfrm>
            <a:off x="10308312" y="4626173"/>
            <a:ext cx="3248978" cy="1144429"/>
          </a:xfrm>
          <a:prstGeom prst="rect">
            <a:avLst/>
          </a:prstGeom>
          <a:noFill/>
        </p:spPr>
        <p:txBody>
          <a:bodyPr wrap="square" rtlCol="0" anchor="t"/>
          <a:lstStyle/>
          <a:p>
            <a:pPr marL="0" indent="0">
              <a:lnSpc>
                <a:spcPts val="3005"/>
              </a:lnSpc>
              <a:buNone/>
            </a:pPr>
            <a:endParaRPr lang="en-US" sz="1880" dirty="0"/>
          </a:p>
          <a:p>
            <a:pPr marL="0" indent="0">
              <a:lnSpc>
                <a:spcPts val="3005"/>
              </a:lnSpc>
              <a:buNone/>
            </a:pPr>
            <a:endParaRPr lang="en-US" sz="1880" dirty="0"/>
          </a:p>
        </p:txBody>
      </p:sp>
      <p:sp>
        <p:nvSpPr>
          <p:cNvPr id="18" name="Text 14"/>
          <p:cNvSpPr/>
          <p:nvPr/>
        </p:nvSpPr>
        <p:spPr>
          <a:xfrm>
            <a:off x="6574750" y="6071830"/>
            <a:ext cx="3248978" cy="381476"/>
          </a:xfrm>
          <a:prstGeom prst="rect">
            <a:avLst/>
          </a:prstGeom>
          <a:noFill/>
        </p:spPr>
        <p:txBody>
          <a:bodyPr wrap="none" rtlCol="0" anchor="t"/>
          <a:lstStyle/>
          <a:p>
            <a:pPr marL="0" indent="0">
              <a:lnSpc>
                <a:spcPts val="3005"/>
              </a:lnSpc>
              <a:buNone/>
            </a:pPr>
            <a:endParaRPr lang="en-US" sz="1880" dirty="0"/>
          </a:p>
        </p:txBody>
      </p:sp>
      <p:sp>
        <p:nvSpPr>
          <p:cNvPr id="19" name="Text 15"/>
          <p:cNvSpPr/>
          <p:nvPr/>
        </p:nvSpPr>
        <p:spPr>
          <a:xfrm>
            <a:off x="10308312" y="6071830"/>
            <a:ext cx="3248978" cy="1144429"/>
          </a:xfrm>
          <a:prstGeom prst="rect">
            <a:avLst/>
          </a:prstGeom>
          <a:noFill/>
        </p:spPr>
        <p:txBody>
          <a:bodyPr wrap="square" rtlCol="0" anchor="t"/>
          <a:lstStyle/>
          <a:p>
            <a:pPr marL="0" indent="0">
              <a:lnSpc>
                <a:spcPts val="3005"/>
              </a:lnSpc>
              <a:buNone/>
            </a:pPr>
            <a:endParaRPr lang="en-US" sz="1880" dirty="0"/>
          </a:p>
        </p:txBody>
      </p:sp>
      <p:sp>
        <p:nvSpPr>
          <p:cNvPr id="4" name="TextBox 3"/>
          <p:cNvSpPr txBox="1"/>
          <p:nvPr/>
        </p:nvSpPr>
        <p:spPr>
          <a:xfrm>
            <a:off x="650110" y="526386"/>
            <a:ext cx="13660249" cy="6494855"/>
          </a:xfrm>
          <a:prstGeom prst="rect">
            <a:avLst/>
          </a:prstGeom>
          <a:noFill/>
        </p:spPr>
        <p:txBody>
          <a:bodyPr wrap="square" rtlCol="0">
            <a:spAutoFit/>
          </a:bodyPr>
          <a:lstStyle/>
          <a:p>
            <a:pPr algn="just">
              <a:lnSpc>
                <a:spcPct val="150000"/>
              </a:lnSpc>
            </a:pPr>
            <a:r>
              <a:rPr lang="en-US" sz="4000" b="1" dirty="0">
                <a:solidFill>
                  <a:srgbClr val="233939"/>
                </a:solidFill>
                <a:latin typeface="Times New Roman" panose="02020603050405020304" pitchFamily="18" charset="0"/>
                <a:ea typeface="Syne" pitchFamily="34" charset="-122"/>
                <a:cs typeface="Times New Roman" panose="02020603050405020304" pitchFamily="18" charset="0"/>
              </a:rPr>
              <a:t>				 Result and Discussion </a:t>
            </a:r>
            <a:endParaRPr lang="en-US" sz="4000" b="1"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The system was evaluated using several machine learning models, with the </a:t>
            </a:r>
            <a:r>
              <a:rPr lang="en-US" sz="2200" b="1" dirty="0">
                <a:latin typeface="Times New Roman" panose="02020603050405020304" pitchFamily="18" charset="0"/>
                <a:cs typeface="Times New Roman" panose="02020603050405020304" pitchFamily="18" charset="0"/>
              </a:rPr>
              <a:t>Random Forest classifier</a:t>
            </a:r>
            <a:r>
              <a:rPr lang="en-US" sz="2200" dirty="0">
                <a:latin typeface="Times New Roman" panose="02020603050405020304" pitchFamily="18" charset="0"/>
                <a:cs typeface="Times New Roman" panose="02020603050405020304" pitchFamily="18" charset="0"/>
              </a:rPr>
              <a:t> achieving the highest accuracy at </a:t>
            </a:r>
            <a:r>
              <a:rPr lang="en-US" sz="2200" b="1" dirty="0">
                <a:latin typeface="Times New Roman" panose="02020603050405020304" pitchFamily="18" charset="0"/>
                <a:cs typeface="Times New Roman" panose="02020603050405020304" pitchFamily="18" charset="0"/>
              </a:rPr>
              <a:t>99.32%</a:t>
            </a:r>
            <a:r>
              <a:rPr lang="en-US" sz="2200" dirty="0">
                <a:latin typeface="Times New Roman" panose="02020603050405020304" pitchFamily="18" charset="0"/>
                <a:cs typeface="Times New Roman" panose="02020603050405020304" pitchFamily="18" charset="0"/>
              </a:rPr>
              <a:t>. Other models, such as the </a:t>
            </a:r>
            <a:r>
              <a:rPr lang="en-US" sz="2200" b="1" dirty="0">
                <a:latin typeface="Times New Roman" panose="02020603050405020304" pitchFamily="18" charset="0"/>
                <a:cs typeface="Times New Roman" panose="02020603050405020304" pitchFamily="18" charset="0"/>
              </a:rPr>
              <a:t>Decision Tree Classifier</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Bagging Classifier</a:t>
            </a:r>
            <a:r>
              <a:rPr lang="en-US" sz="2200" dirty="0">
                <a:latin typeface="Times New Roman" panose="02020603050405020304" pitchFamily="18" charset="0"/>
                <a:cs typeface="Times New Roman" panose="02020603050405020304" pitchFamily="18" charset="0"/>
              </a:rPr>
              <a:t>, also performed well, each with an accuracy of </a:t>
            </a:r>
            <a:r>
              <a:rPr lang="en-US" sz="2200" b="1" dirty="0">
                <a:latin typeface="Times New Roman" panose="02020603050405020304" pitchFamily="18" charset="0"/>
                <a:cs typeface="Times New Roman" panose="02020603050405020304" pitchFamily="18" charset="0"/>
              </a:rPr>
              <a:t>98.82%</a:t>
            </a:r>
            <a:r>
              <a:rPr lang="en-US" sz="2200" dirty="0">
                <a:latin typeface="Times New Roman" panose="02020603050405020304" pitchFamily="18" charset="0"/>
                <a:cs typeface="Times New Roman" panose="02020603050405020304" pitchFamily="18" charset="0"/>
              </a:rPr>
              <a:t>. These results confirm the effectiveness of machine learning in predicting the most suitable crops for different environmental conditions.</a:t>
            </a: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IN"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The use of machine learning in the Crop Recommendation System has proven to be highly successful. The </a:t>
            </a:r>
            <a:r>
              <a:rPr lang="en-US" sz="2200" b="1" dirty="0">
                <a:latin typeface="Times New Roman" panose="02020603050405020304" pitchFamily="18" charset="0"/>
                <a:cs typeface="Times New Roman" panose="02020603050405020304" pitchFamily="18" charset="0"/>
              </a:rPr>
              <a:t>Random Forest classifier</a:t>
            </a:r>
            <a:r>
              <a:rPr lang="en-US" sz="2200" dirty="0">
                <a:latin typeface="Times New Roman" panose="02020603050405020304" pitchFamily="18" charset="0"/>
                <a:cs typeface="Times New Roman" panose="02020603050405020304" pitchFamily="18" charset="0"/>
              </a:rPr>
              <a:t> model, which showed the best performance, is particularly suited for this purpose, making it the optimal choice for crop prediction in this system. The results support the conclusion that data-driven approaches can significantly enhance decision-making in agriculture, leading to improved crop yields and more sustainable farming practices.</a:t>
            </a: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20" y="0"/>
            <a:ext cx="14630400" cy="8229600"/>
          </a:xfrm>
          <a:prstGeom prst="rect">
            <a:avLst/>
          </a:prstGeom>
          <a:solidFill>
            <a:srgbClr val="F9F4BE"/>
          </a:solidFill>
        </p:spPr>
        <p:txBody>
          <a:bodyPr/>
          <a:lstStyle/>
          <a:p>
            <a:endParaRPr lang="en-IN"/>
          </a:p>
        </p:txBody>
      </p:sp>
      <p:sp>
        <p:nvSpPr>
          <p:cNvPr id="3" name="Shape 1"/>
          <p:cNvSpPr/>
          <p:nvPr/>
        </p:nvSpPr>
        <p:spPr>
          <a:xfrm>
            <a:off x="57873" y="-1862"/>
            <a:ext cx="14630400" cy="8229600"/>
          </a:xfrm>
          <a:prstGeom prst="rect">
            <a:avLst/>
          </a:prstGeom>
          <a:solidFill>
            <a:srgbClr val="FFFDE6"/>
          </a:solidFill>
        </p:spPr>
        <p:txBody>
          <a:bodyPr/>
          <a:lstStyle/>
          <a:p>
            <a:endParaRPr lang="en-IN" dirty="0">
              <a:effectLst>
                <a:outerShdw blurRad="38100" dist="38100" dir="2700000" algn="tl">
                  <a:srgbClr val="000000">
                    <a:alpha val="43137"/>
                  </a:srgbClr>
                </a:outerShdw>
              </a:effectLst>
            </a:endParaRPr>
          </a:p>
        </p:txBody>
      </p:sp>
      <p:sp>
        <p:nvSpPr>
          <p:cNvPr id="6" name="Text 2"/>
          <p:cNvSpPr/>
          <p:nvPr/>
        </p:nvSpPr>
        <p:spPr>
          <a:xfrm>
            <a:off x="5877791" y="463667"/>
            <a:ext cx="5962412" cy="745331"/>
          </a:xfrm>
          <a:prstGeom prst="rect">
            <a:avLst/>
          </a:prstGeom>
          <a:noFill/>
        </p:spPr>
        <p:txBody>
          <a:bodyPr wrap="none" rtlCol="0" anchor="t"/>
          <a:lstStyle/>
          <a:p>
            <a:pPr marL="0" indent="0">
              <a:lnSpc>
                <a:spcPts val="5870"/>
              </a:lnSpc>
              <a:buNone/>
            </a:pPr>
            <a:endParaRPr lang="en-US" sz="4000" dirty="0">
              <a:latin typeface="Times New Roman" panose="02020603050405020304" pitchFamily="18" charset="0"/>
              <a:cs typeface="Times New Roman" panose="02020603050405020304" pitchFamily="18" charset="0"/>
            </a:endParaRPr>
          </a:p>
        </p:txBody>
      </p:sp>
      <p:sp>
        <p:nvSpPr>
          <p:cNvPr id="9" name="Text 5"/>
          <p:cNvSpPr/>
          <p:nvPr/>
        </p:nvSpPr>
        <p:spPr>
          <a:xfrm>
            <a:off x="6574750" y="2116336"/>
            <a:ext cx="3248978" cy="381476"/>
          </a:xfrm>
          <a:prstGeom prst="rect">
            <a:avLst/>
          </a:prstGeom>
          <a:noFill/>
        </p:spPr>
        <p:txBody>
          <a:bodyPr wrap="none" rtlCol="0" anchor="t"/>
          <a:lstStyle/>
          <a:p>
            <a:pPr marL="0" indent="0">
              <a:lnSpc>
                <a:spcPts val="3005"/>
              </a:lnSpc>
              <a:buNone/>
            </a:pPr>
            <a:endParaRPr lang="en-US" sz="1880" dirty="0"/>
          </a:p>
        </p:txBody>
      </p:sp>
      <p:sp>
        <p:nvSpPr>
          <p:cNvPr id="10" name="Text 6"/>
          <p:cNvSpPr/>
          <p:nvPr/>
        </p:nvSpPr>
        <p:spPr>
          <a:xfrm>
            <a:off x="10308312" y="2116336"/>
            <a:ext cx="3248978" cy="762953"/>
          </a:xfrm>
          <a:prstGeom prst="rect">
            <a:avLst/>
          </a:prstGeom>
          <a:noFill/>
        </p:spPr>
        <p:txBody>
          <a:bodyPr wrap="square" rtlCol="0" anchor="t"/>
          <a:lstStyle/>
          <a:p>
            <a:pPr marL="0" indent="0">
              <a:lnSpc>
                <a:spcPts val="3005"/>
              </a:lnSpc>
              <a:buNone/>
            </a:pPr>
            <a:endParaRPr lang="en-US" sz="1880" dirty="0"/>
          </a:p>
        </p:txBody>
      </p:sp>
      <p:sp>
        <p:nvSpPr>
          <p:cNvPr id="12" name="Text 8"/>
          <p:cNvSpPr/>
          <p:nvPr/>
        </p:nvSpPr>
        <p:spPr>
          <a:xfrm>
            <a:off x="6574750" y="3180517"/>
            <a:ext cx="3248978" cy="381476"/>
          </a:xfrm>
          <a:prstGeom prst="rect">
            <a:avLst/>
          </a:prstGeom>
          <a:noFill/>
        </p:spPr>
        <p:txBody>
          <a:bodyPr wrap="none" rtlCol="0" anchor="t"/>
          <a:lstStyle/>
          <a:p>
            <a:pPr marL="0" indent="0">
              <a:lnSpc>
                <a:spcPts val="3005"/>
              </a:lnSpc>
              <a:buNone/>
            </a:pPr>
            <a:endParaRPr lang="en-US" sz="1880" dirty="0"/>
          </a:p>
        </p:txBody>
      </p:sp>
      <p:sp>
        <p:nvSpPr>
          <p:cNvPr id="13" name="Text 9"/>
          <p:cNvSpPr/>
          <p:nvPr/>
        </p:nvSpPr>
        <p:spPr>
          <a:xfrm>
            <a:off x="10308312" y="3180517"/>
            <a:ext cx="3248978" cy="1144429"/>
          </a:xfrm>
          <a:prstGeom prst="rect">
            <a:avLst/>
          </a:prstGeom>
          <a:noFill/>
        </p:spPr>
        <p:txBody>
          <a:bodyPr wrap="square" rtlCol="0" anchor="t"/>
          <a:lstStyle/>
          <a:p>
            <a:pPr marL="0" indent="0">
              <a:lnSpc>
                <a:spcPts val="3005"/>
              </a:lnSpc>
              <a:buNone/>
            </a:pPr>
            <a:endParaRPr lang="en-US" sz="1880" dirty="0"/>
          </a:p>
        </p:txBody>
      </p:sp>
      <p:sp>
        <p:nvSpPr>
          <p:cNvPr id="15" name="Text 11"/>
          <p:cNvSpPr/>
          <p:nvPr/>
        </p:nvSpPr>
        <p:spPr>
          <a:xfrm>
            <a:off x="6574750" y="4626173"/>
            <a:ext cx="3248978" cy="381476"/>
          </a:xfrm>
          <a:prstGeom prst="rect">
            <a:avLst/>
          </a:prstGeom>
          <a:noFill/>
        </p:spPr>
        <p:txBody>
          <a:bodyPr wrap="none" rtlCol="0" anchor="t"/>
          <a:lstStyle/>
          <a:p>
            <a:pPr marL="0" indent="0">
              <a:lnSpc>
                <a:spcPts val="3005"/>
              </a:lnSpc>
              <a:buNone/>
            </a:pPr>
            <a:endParaRPr lang="en-US" sz="1880" dirty="0"/>
          </a:p>
        </p:txBody>
      </p:sp>
      <p:sp>
        <p:nvSpPr>
          <p:cNvPr id="16" name="Text 12"/>
          <p:cNvSpPr/>
          <p:nvPr/>
        </p:nvSpPr>
        <p:spPr>
          <a:xfrm>
            <a:off x="10308312" y="4626173"/>
            <a:ext cx="3248978" cy="1144429"/>
          </a:xfrm>
          <a:prstGeom prst="rect">
            <a:avLst/>
          </a:prstGeom>
          <a:noFill/>
        </p:spPr>
        <p:txBody>
          <a:bodyPr wrap="square" rtlCol="0" anchor="t"/>
          <a:lstStyle/>
          <a:p>
            <a:pPr marL="0" indent="0">
              <a:lnSpc>
                <a:spcPts val="3005"/>
              </a:lnSpc>
              <a:buNone/>
            </a:pPr>
            <a:endParaRPr lang="en-US" sz="1880" dirty="0"/>
          </a:p>
          <a:p>
            <a:pPr marL="0" indent="0">
              <a:lnSpc>
                <a:spcPts val="3005"/>
              </a:lnSpc>
              <a:buNone/>
            </a:pPr>
            <a:endParaRPr lang="en-US" sz="1880" dirty="0"/>
          </a:p>
        </p:txBody>
      </p:sp>
      <p:sp>
        <p:nvSpPr>
          <p:cNvPr id="18" name="Text 14"/>
          <p:cNvSpPr/>
          <p:nvPr/>
        </p:nvSpPr>
        <p:spPr>
          <a:xfrm>
            <a:off x="6574750" y="6071830"/>
            <a:ext cx="3248978" cy="381476"/>
          </a:xfrm>
          <a:prstGeom prst="rect">
            <a:avLst/>
          </a:prstGeom>
          <a:noFill/>
        </p:spPr>
        <p:txBody>
          <a:bodyPr wrap="none" rtlCol="0" anchor="t"/>
          <a:lstStyle/>
          <a:p>
            <a:pPr marL="0" indent="0">
              <a:lnSpc>
                <a:spcPts val="3005"/>
              </a:lnSpc>
              <a:buNone/>
            </a:pPr>
            <a:endParaRPr lang="en-US" sz="1880" dirty="0"/>
          </a:p>
        </p:txBody>
      </p:sp>
      <p:sp>
        <p:nvSpPr>
          <p:cNvPr id="19" name="Text 15"/>
          <p:cNvSpPr/>
          <p:nvPr/>
        </p:nvSpPr>
        <p:spPr>
          <a:xfrm>
            <a:off x="10308312" y="6071830"/>
            <a:ext cx="3248978" cy="1144429"/>
          </a:xfrm>
          <a:prstGeom prst="rect">
            <a:avLst/>
          </a:prstGeom>
          <a:noFill/>
        </p:spPr>
        <p:txBody>
          <a:bodyPr wrap="square" rtlCol="0" anchor="t"/>
          <a:lstStyle/>
          <a:p>
            <a:pPr marL="0" indent="0">
              <a:lnSpc>
                <a:spcPts val="3005"/>
              </a:lnSpc>
              <a:buNone/>
            </a:pPr>
            <a:endParaRPr lang="en-US" sz="1880" dirty="0"/>
          </a:p>
        </p:txBody>
      </p:sp>
      <p:sp>
        <p:nvSpPr>
          <p:cNvPr id="4" name="TextBox 3"/>
          <p:cNvSpPr txBox="1"/>
          <p:nvPr/>
        </p:nvSpPr>
        <p:spPr>
          <a:xfrm>
            <a:off x="650110" y="526386"/>
            <a:ext cx="13660249" cy="7423635"/>
          </a:xfrm>
          <a:prstGeom prst="rect">
            <a:avLst/>
          </a:prstGeom>
          <a:noFill/>
        </p:spPr>
        <p:txBody>
          <a:bodyPr wrap="square" rtlCol="0">
            <a:spAutoFit/>
          </a:bodyPr>
          <a:lstStyle/>
          <a:p>
            <a:pPr algn="just">
              <a:lnSpc>
                <a:spcPct val="150000"/>
              </a:lnSpc>
            </a:pPr>
            <a:r>
              <a:rPr lang="en-US" sz="4000" b="1" dirty="0">
                <a:solidFill>
                  <a:srgbClr val="233939"/>
                </a:solidFill>
                <a:latin typeface="Times New Roman" panose="02020603050405020304" pitchFamily="18" charset="0"/>
                <a:ea typeface="Syne" pitchFamily="34" charset="-122"/>
                <a:cs typeface="Times New Roman" panose="02020603050405020304" pitchFamily="18" charset="0"/>
              </a:rPr>
              <a:t>				User Friendly Interface</a:t>
            </a: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000" b="1"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8" name="Picture 7" descr="A screenshot of a computer&#10;&#10;Description automatically generated"/>
          <p:cNvPicPr>
            <a:picLocks noChangeAspect="1"/>
          </p:cNvPicPr>
          <p:nvPr/>
        </p:nvPicPr>
        <p:blipFill>
          <a:blip r:embed="rId1"/>
          <a:stretch>
            <a:fillRect/>
          </a:stretch>
        </p:blipFill>
        <p:spPr>
          <a:xfrm>
            <a:off x="1219200" y="1672665"/>
            <a:ext cx="12192000" cy="609326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p:spPr>
        <p:txBody>
          <a:bodyPr/>
          <a:lstStyle/>
          <a:p>
            <a:endParaRPr lang="en-IN"/>
          </a:p>
        </p:txBody>
      </p:sp>
      <p:sp>
        <p:nvSpPr>
          <p:cNvPr id="3" name="Shape 1"/>
          <p:cNvSpPr/>
          <p:nvPr/>
        </p:nvSpPr>
        <p:spPr>
          <a:xfrm>
            <a:off x="0" y="0"/>
            <a:ext cx="14630400" cy="8229600"/>
          </a:xfrm>
          <a:prstGeom prst="rect">
            <a:avLst/>
          </a:prstGeom>
          <a:solidFill>
            <a:srgbClr val="FFFDE6"/>
          </a:solidFill>
        </p:spPr>
        <p:txBody>
          <a:bodyPr/>
          <a:lstStyle/>
          <a:p>
            <a:endParaRPr lang="en-IN" dirty="0"/>
          </a:p>
        </p:txBody>
      </p:sp>
      <p:sp>
        <p:nvSpPr>
          <p:cNvPr id="6" name="Text 2"/>
          <p:cNvSpPr/>
          <p:nvPr/>
        </p:nvSpPr>
        <p:spPr>
          <a:xfrm>
            <a:off x="3211235" y="119901"/>
            <a:ext cx="6942415" cy="1036558"/>
          </a:xfrm>
          <a:prstGeom prst="rect">
            <a:avLst/>
          </a:prstGeom>
          <a:noFill/>
        </p:spPr>
        <p:txBody>
          <a:bodyPr wrap="square" rtlCol="0" anchor="t"/>
          <a:lstStyle/>
          <a:p>
            <a:pPr marL="0" indent="0">
              <a:lnSpc>
                <a:spcPts val="8385"/>
              </a:lnSpc>
              <a:buNone/>
            </a:pPr>
            <a:r>
              <a:rPr lang="en-US" sz="6705" b="1" dirty="0">
                <a:solidFill>
                  <a:srgbClr val="233939"/>
                </a:solidFill>
                <a:latin typeface="Times New Roman" panose="02020603050405020304" pitchFamily="18" charset="0"/>
                <a:ea typeface="Syne" pitchFamily="34" charset="-122"/>
                <a:cs typeface="Times New Roman" panose="02020603050405020304" pitchFamily="18" charset="0"/>
              </a:rPr>
              <a:t>Table of Contents:</a:t>
            </a:r>
            <a:endParaRPr lang="en-US" sz="6705" dirty="0">
              <a:latin typeface="Times New Roman" panose="02020603050405020304" pitchFamily="18" charset="0"/>
              <a:cs typeface="Times New Roman" panose="02020603050405020304" pitchFamily="18" charset="0"/>
            </a:endParaRPr>
          </a:p>
        </p:txBody>
      </p:sp>
      <p:sp>
        <p:nvSpPr>
          <p:cNvPr id="8" name="Shape 4"/>
          <p:cNvSpPr/>
          <p:nvPr/>
        </p:nvSpPr>
        <p:spPr>
          <a:xfrm>
            <a:off x="864037" y="6233279"/>
            <a:ext cx="394930" cy="394930"/>
          </a:xfrm>
          <a:prstGeom prst="roundRect">
            <a:avLst>
              <a:gd name="adj" fmla="val 23151155"/>
            </a:avLst>
          </a:prstGeom>
          <a:noFill/>
          <a:ln w="7620">
            <a:solidFill>
              <a:srgbClr val="FFFFFF"/>
            </a:solidFill>
            <a:prstDash val="solid"/>
          </a:ln>
        </p:spPr>
        <p:txBody>
          <a:bodyPr/>
          <a:lstStyle/>
          <a:p>
            <a:endParaRPr lang="en-IN"/>
          </a:p>
        </p:txBody>
      </p:sp>
      <p:graphicFrame>
        <p:nvGraphicFramePr>
          <p:cNvPr id="11" name="Table 11"/>
          <p:cNvGraphicFramePr>
            <a:graphicFrameLocks noGrp="1"/>
          </p:cNvGraphicFramePr>
          <p:nvPr/>
        </p:nvGraphicFramePr>
        <p:xfrm>
          <a:off x="1352550" y="1511299"/>
          <a:ext cx="11468100" cy="6105592"/>
        </p:xfrm>
        <a:graphic>
          <a:graphicData uri="http://schemas.openxmlformats.org/drawingml/2006/table">
            <a:tbl>
              <a:tblPr firstRow="1" bandRow="1">
                <a:tableStyleId>{93296810-A885-4BE3-A3E7-6D5BEEA58F35}</a:tableStyleId>
              </a:tblPr>
              <a:tblGrid>
                <a:gridCol w="1747093"/>
                <a:gridCol w="9721007"/>
              </a:tblGrid>
              <a:tr h="675569">
                <a:tc>
                  <a:txBody>
                    <a:bodyPr/>
                    <a:lstStyle/>
                    <a:p>
                      <a:pPr algn="ctr"/>
                      <a:r>
                        <a:rPr lang="en-IN" sz="2400" dirty="0">
                          <a:latin typeface="Times New Roman" panose="02020603050405020304" pitchFamily="18" charset="0"/>
                          <a:cs typeface="Times New Roman" panose="02020603050405020304" pitchFamily="18" charset="0"/>
                        </a:rPr>
                        <a:t>S.NO</a:t>
                      </a:r>
                      <a:endParaRPr lang="en-IN" sz="2400" dirty="0">
                        <a:latin typeface="Times New Roman" panose="02020603050405020304" pitchFamily="18" charset="0"/>
                        <a:cs typeface="Times New Roman" panose="02020603050405020304" pitchFamily="18" charset="0"/>
                      </a:endParaRPr>
                    </a:p>
                  </a:txBody>
                  <a:tcPr anchor="ctr"/>
                </a:tc>
                <a:tc>
                  <a:txBody>
                    <a:bodyPr/>
                    <a:lstStyle/>
                    <a:p>
                      <a:pPr algn="ctr"/>
                      <a:r>
                        <a:rPr lang="en-IN" sz="2400" dirty="0">
                          <a:latin typeface="Times New Roman" panose="02020603050405020304" pitchFamily="18" charset="0"/>
                          <a:cs typeface="Times New Roman" panose="02020603050405020304" pitchFamily="18" charset="0"/>
                        </a:rPr>
                        <a:t>TOPICS</a:t>
                      </a:r>
                      <a:endParaRPr lang="en-IN" sz="2800" dirty="0">
                        <a:latin typeface="Times New Roman" panose="02020603050405020304" pitchFamily="18" charset="0"/>
                        <a:cs typeface="Times New Roman" panose="02020603050405020304" pitchFamily="18" charset="0"/>
                      </a:endParaRPr>
                    </a:p>
                  </a:txBody>
                  <a:tcPr anchor="ctr"/>
                </a:tc>
              </a:tr>
              <a:tr h="675569">
                <a:tc>
                  <a:txBody>
                    <a:bodyPr/>
                    <a:lstStyle/>
                    <a:p>
                      <a:pPr algn="ctr"/>
                      <a:r>
                        <a:rPr lang="en-IN" sz="2000" dirty="0">
                          <a:latin typeface="Times New Roman" panose="02020603050405020304" pitchFamily="18" charset="0"/>
                          <a:cs typeface="Times New Roman" panose="02020603050405020304" pitchFamily="18" charset="0"/>
                        </a:rPr>
                        <a:t>1.</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Introduction</a:t>
                      </a:r>
                      <a:endParaRPr lang="en-IN" sz="2000" dirty="0">
                        <a:latin typeface="Times New Roman" panose="02020603050405020304" pitchFamily="18" charset="0"/>
                        <a:cs typeface="Times New Roman" panose="02020603050405020304" pitchFamily="18" charset="0"/>
                      </a:endParaRPr>
                    </a:p>
                  </a:txBody>
                  <a:tcPr/>
                </a:tc>
              </a:tr>
              <a:tr h="675569">
                <a:tc>
                  <a:txBody>
                    <a:bodyPr/>
                    <a:lstStyle/>
                    <a:p>
                      <a:pPr algn="ctr"/>
                      <a:r>
                        <a:rPr lang="en-IN" sz="2000" dirty="0">
                          <a:latin typeface="Times New Roman" panose="02020603050405020304" pitchFamily="18" charset="0"/>
                          <a:cs typeface="Times New Roman" panose="02020603050405020304" pitchFamily="18" charset="0"/>
                        </a:rPr>
                        <a:t>2.</a:t>
                      </a:r>
                      <a:endParaRPr lang="en-IN" sz="20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2000" dirty="0">
                          <a:latin typeface="Times New Roman" panose="02020603050405020304" pitchFamily="18" charset="0"/>
                          <a:cs typeface="Times New Roman" panose="02020603050405020304" pitchFamily="18" charset="0"/>
                        </a:rPr>
                        <a:t>Problem Definition</a:t>
                      </a:r>
                      <a:endParaRPr lang="en-IN" sz="2000" dirty="0">
                        <a:latin typeface="Times New Roman" panose="02020603050405020304" pitchFamily="18" charset="0"/>
                        <a:cs typeface="Times New Roman" panose="02020603050405020304" pitchFamily="18" charset="0"/>
                      </a:endParaRPr>
                    </a:p>
                  </a:txBody>
                  <a:tcPr/>
                </a:tc>
              </a:tr>
              <a:tr h="675569">
                <a:tc>
                  <a:txBody>
                    <a:bodyPr/>
                    <a:lstStyle/>
                    <a:p>
                      <a:pPr algn="ctr"/>
                      <a:r>
                        <a:rPr lang="en-IN" sz="2000" dirty="0">
                          <a:latin typeface="Times New Roman" panose="02020603050405020304" pitchFamily="18" charset="0"/>
                          <a:cs typeface="Times New Roman" panose="02020603050405020304" pitchFamily="18" charset="0"/>
                        </a:rPr>
                        <a:t>3.</a:t>
                      </a:r>
                      <a:endParaRPr lang="en-IN" sz="20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2000" dirty="0">
                          <a:latin typeface="Times New Roman" panose="02020603050405020304" pitchFamily="18" charset="0"/>
                          <a:cs typeface="Times New Roman" panose="02020603050405020304" pitchFamily="18" charset="0"/>
                        </a:rPr>
                        <a:t>Literature Survey</a:t>
                      </a:r>
                      <a:endParaRPr lang="en-IN" sz="2000" dirty="0">
                        <a:latin typeface="Times New Roman" panose="02020603050405020304" pitchFamily="18" charset="0"/>
                        <a:cs typeface="Times New Roman" panose="02020603050405020304" pitchFamily="18" charset="0"/>
                      </a:endParaRPr>
                    </a:p>
                  </a:txBody>
                  <a:tcPr/>
                </a:tc>
              </a:tr>
              <a:tr h="675569">
                <a:tc>
                  <a:txBody>
                    <a:bodyPr/>
                    <a:lstStyle/>
                    <a:p>
                      <a:pPr algn="ctr"/>
                      <a:r>
                        <a:rPr lang="en-IN" sz="2000" dirty="0">
                          <a:latin typeface="Times New Roman" panose="02020603050405020304" pitchFamily="18" charset="0"/>
                          <a:cs typeface="Times New Roman" panose="02020603050405020304" pitchFamily="18" charset="0"/>
                        </a:rPr>
                        <a:t>4.</a:t>
                      </a:r>
                      <a:endParaRPr lang="en-IN" sz="20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2000" dirty="0">
                          <a:latin typeface="Times New Roman" panose="02020603050405020304" pitchFamily="18" charset="0"/>
                          <a:cs typeface="Times New Roman" panose="02020603050405020304" pitchFamily="18" charset="0"/>
                        </a:rPr>
                        <a:t>Propose Methodology</a:t>
                      </a:r>
                      <a:endParaRPr lang="en-IN" sz="20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IN" sz="2000" dirty="0">
                        <a:latin typeface="Times New Roman" panose="02020603050405020304" pitchFamily="18" charset="0"/>
                        <a:cs typeface="Times New Roman" panose="02020603050405020304" pitchFamily="18" charset="0"/>
                      </a:endParaRPr>
                    </a:p>
                  </a:txBody>
                  <a:tcPr/>
                </a:tc>
              </a:tr>
              <a:tr h="675569">
                <a:tc>
                  <a:txBody>
                    <a:bodyPr/>
                    <a:lstStyle/>
                    <a:p>
                      <a:pPr algn="ctr"/>
                      <a:r>
                        <a:rPr lang="en-IN" sz="2000" dirty="0">
                          <a:latin typeface="Times New Roman" panose="02020603050405020304" pitchFamily="18" charset="0"/>
                          <a:cs typeface="Times New Roman" panose="02020603050405020304" pitchFamily="18" charset="0"/>
                        </a:rPr>
                        <a:t>5.</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err="1">
                          <a:latin typeface="Times New Roman" panose="02020603050405020304" pitchFamily="18" charset="0"/>
                          <a:cs typeface="Times New Roman" panose="02020603050405020304" pitchFamily="18" charset="0"/>
                        </a:rPr>
                        <a:t>Methedology</a:t>
                      </a:r>
                      <a:r>
                        <a:rPr lang="en-US" sz="2000" dirty="0">
                          <a:latin typeface="Times New Roman" panose="02020603050405020304" pitchFamily="18" charset="0"/>
                          <a:cs typeface="Times New Roman" panose="02020603050405020304" pitchFamily="18" charset="0"/>
                        </a:rPr>
                        <a:t> and System Architecture</a:t>
                      </a:r>
                      <a:endParaRPr lang="en-IN" sz="2000" dirty="0">
                        <a:latin typeface="Times New Roman" panose="02020603050405020304" pitchFamily="18" charset="0"/>
                        <a:cs typeface="Times New Roman" panose="02020603050405020304" pitchFamily="18" charset="0"/>
                      </a:endParaRPr>
                    </a:p>
                  </a:txBody>
                  <a:tcPr/>
                </a:tc>
              </a:tr>
              <a:tr h="675569">
                <a:tc>
                  <a:txBody>
                    <a:bodyPr/>
                    <a:lstStyle/>
                    <a:p>
                      <a:pPr algn="ctr"/>
                      <a:r>
                        <a:rPr lang="en-IN" sz="2000" dirty="0">
                          <a:latin typeface="Times New Roman" panose="02020603050405020304" pitchFamily="18" charset="0"/>
                          <a:cs typeface="Times New Roman" panose="02020603050405020304" pitchFamily="18" charset="0"/>
                        </a:rPr>
                        <a:t>6.</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R</a:t>
                      </a:r>
                      <a:r>
                        <a:rPr lang="en-IN" sz="2000" dirty="0" err="1">
                          <a:latin typeface="Times New Roman" panose="02020603050405020304" pitchFamily="18" charset="0"/>
                          <a:cs typeface="Times New Roman" panose="02020603050405020304" pitchFamily="18" charset="0"/>
                        </a:rPr>
                        <a:t>esult</a:t>
                      </a:r>
                      <a:r>
                        <a:rPr lang="en-IN" sz="2000" dirty="0">
                          <a:latin typeface="Times New Roman" panose="02020603050405020304" pitchFamily="18" charset="0"/>
                          <a:cs typeface="Times New Roman" panose="02020603050405020304" pitchFamily="18" charset="0"/>
                        </a:rPr>
                        <a:t> and Discussion</a:t>
                      </a:r>
                      <a:endParaRPr lang="en-IN" sz="2000" dirty="0">
                        <a:latin typeface="Times New Roman" panose="02020603050405020304" pitchFamily="18" charset="0"/>
                        <a:cs typeface="Times New Roman" panose="02020603050405020304" pitchFamily="18" charset="0"/>
                      </a:endParaRPr>
                    </a:p>
                  </a:txBody>
                  <a:tcPr/>
                </a:tc>
              </a:tr>
              <a:tr h="675569">
                <a:tc>
                  <a:txBody>
                    <a:bodyPr/>
                    <a:lstStyle/>
                    <a:p>
                      <a:pPr algn="ctr"/>
                      <a:r>
                        <a:rPr lang="en-IN" sz="2000" dirty="0">
                          <a:latin typeface="Times New Roman" panose="02020603050405020304" pitchFamily="18" charset="0"/>
                          <a:cs typeface="Times New Roman" panose="02020603050405020304" pitchFamily="18" charset="0"/>
                        </a:rPr>
                        <a:t>7.</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Applications</a:t>
                      </a:r>
                      <a:endParaRPr lang="en-IN" sz="2000" dirty="0">
                        <a:latin typeface="Times New Roman" panose="02020603050405020304" pitchFamily="18" charset="0"/>
                        <a:cs typeface="Times New Roman" panose="02020603050405020304" pitchFamily="18" charset="0"/>
                      </a:endParaRPr>
                    </a:p>
                  </a:txBody>
                  <a:tcPr/>
                </a:tc>
              </a:tr>
              <a:tr h="675569">
                <a:tc>
                  <a:txBody>
                    <a:bodyPr/>
                    <a:lstStyle/>
                    <a:p>
                      <a:pPr algn="ctr"/>
                      <a:r>
                        <a:rPr lang="en-IN" sz="2000" dirty="0">
                          <a:latin typeface="Times New Roman" panose="02020603050405020304" pitchFamily="18" charset="0"/>
                          <a:cs typeface="Times New Roman" panose="02020603050405020304" pitchFamily="18" charset="0"/>
                        </a:rPr>
                        <a:t>8.</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Conclusion</a:t>
                      </a:r>
                      <a:endParaRPr lang="en-IN" sz="200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20" y="0"/>
            <a:ext cx="14630400" cy="8229600"/>
          </a:xfrm>
          <a:prstGeom prst="rect">
            <a:avLst/>
          </a:prstGeom>
          <a:solidFill>
            <a:srgbClr val="F9F4BE"/>
          </a:solidFill>
        </p:spPr>
        <p:txBody>
          <a:bodyPr/>
          <a:lstStyle/>
          <a:p>
            <a:endParaRPr lang="en-IN"/>
          </a:p>
        </p:txBody>
      </p:sp>
      <p:sp>
        <p:nvSpPr>
          <p:cNvPr id="3" name="Shape 1"/>
          <p:cNvSpPr/>
          <p:nvPr/>
        </p:nvSpPr>
        <p:spPr>
          <a:xfrm>
            <a:off x="57873" y="-1862"/>
            <a:ext cx="14630400" cy="8229600"/>
          </a:xfrm>
          <a:prstGeom prst="rect">
            <a:avLst/>
          </a:prstGeom>
          <a:solidFill>
            <a:srgbClr val="FFFDE6"/>
          </a:solidFill>
        </p:spPr>
        <p:txBody>
          <a:bodyPr/>
          <a:lstStyle/>
          <a:p>
            <a:endParaRPr lang="en-IN" dirty="0">
              <a:effectLst>
                <a:outerShdw blurRad="38100" dist="38100" dir="2700000" algn="tl">
                  <a:srgbClr val="000000">
                    <a:alpha val="43137"/>
                  </a:srgbClr>
                </a:outerShdw>
              </a:effectLst>
            </a:endParaRPr>
          </a:p>
        </p:txBody>
      </p:sp>
      <p:sp>
        <p:nvSpPr>
          <p:cNvPr id="6" name="Text 2"/>
          <p:cNvSpPr/>
          <p:nvPr/>
        </p:nvSpPr>
        <p:spPr>
          <a:xfrm>
            <a:off x="5877791" y="463667"/>
            <a:ext cx="5962412" cy="745331"/>
          </a:xfrm>
          <a:prstGeom prst="rect">
            <a:avLst/>
          </a:prstGeom>
          <a:noFill/>
        </p:spPr>
        <p:txBody>
          <a:bodyPr wrap="none" rtlCol="0" anchor="t"/>
          <a:lstStyle/>
          <a:p>
            <a:pPr marL="0" indent="0">
              <a:lnSpc>
                <a:spcPts val="5870"/>
              </a:lnSpc>
              <a:buNone/>
            </a:pPr>
            <a:endParaRPr lang="en-US" sz="4000" dirty="0">
              <a:latin typeface="Times New Roman" panose="02020603050405020304" pitchFamily="18" charset="0"/>
              <a:cs typeface="Times New Roman" panose="02020603050405020304" pitchFamily="18" charset="0"/>
            </a:endParaRPr>
          </a:p>
        </p:txBody>
      </p:sp>
      <p:sp>
        <p:nvSpPr>
          <p:cNvPr id="9" name="Text 5"/>
          <p:cNvSpPr/>
          <p:nvPr/>
        </p:nvSpPr>
        <p:spPr>
          <a:xfrm>
            <a:off x="6574750" y="2116336"/>
            <a:ext cx="3248978" cy="381476"/>
          </a:xfrm>
          <a:prstGeom prst="rect">
            <a:avLst/>
          </a:prstGeom>
          <a:noFill/>
        </p:spPr>
        <p:txBody>
          <a:bodyPr wrap="none" rtlCol="0" anchor="t"/>
          <a:lstStyle/>
          <a:p>
            <a:pPr marL="0" indent="0">
              <a:lnSpc>
                <a:spcPts val="3005"/>
              </a:lnSpc>
              <a:buNone/>
            </a:pPr>
            <a:endParaRPr lang="en-US" sz="1880" dirty="0"/>
          </a:p>
        </p:txBody>
      </p:sp>
      <p:sp>
        <p:nvSpPr>
          <p:cNvPr id="10" name="Text 6"/>
          <p:cNvSpPr/>
          <p:nvPr/>
        </p:nvSpPr>
        <p:spPr>
          <a:xfrm>
            <a:off x="10308312" y="2116336"/>
            <a:ext cx="3248978" cy="762953"/>
          </a:xfrm>
          <a:prstGeom prst="rect">
            <a:avLst/>
          </a:prstGeom>
          <a:noFill/>
        </p:spPr>
        <p:txBody>
          <a:bodyPr wrap="square" rtlCol="0" anchor="t"/>
          <a:lstStyle/>
          <a:p>
            <a:pPr marL="0" indent="0">
              <a:lnSpc>
                <a:spcPts val="3005"/>
              </a:lnSpc>
              <a:buNone/>
            </a:pPr>
            <a:endParaRPr lang="en-US" sz="1880" dirty="0"/>
          </a:p>
        </p:txBody>
      </p:sp>
      <p:sp>
        <p:nvSpPr>
          <p:cNvPr id="12" name="Text 8"/>
          <p:cNvSpPr/>
          <p:nvPr/>
        </p:nvSpPr>
        <p:spPr>
          <a:xfrm>
            <a:off x="6574750" y="3180517"/>
            <a:ext cx="3248978" cy="381476"/>
          </a:xfrm>
          <a:prstGeom prst="rect">
            <a:avLst/>
          </a:prstGeom>
          <a:noFill/>
        </p:spPr>
        <p:txBody>
          <a:bodyPr wrap="none" rtlCol="0" anchor="t"/>
          <a:lstStyle/>
          <a:p>
            <a:pPr marL="0" indent="0">
              <a:lnSpc>
                <a:spcPts val="3005"/>
              </a:lnSpc>
              <a:buNone/>
            </a:pPr>
            <a:endParaRPr lang="en-US" sz="1880" dirty="0"/>
          </a:p>
        </p:txBody>
      </p:sp>
      <p:sp>
        <p:nvSpPr>
          <p:cNvPr id="13" name="Text 9"/>
          <p:cNvSpPr/>
          <p:nvPr/>
        </p:nvSpPr>
        <p:spPr>
          <a:xfrm>
            <a:off x="10308312" y="3180517"/>
            <a:ext cx="3248978" cy="1144429"/>
          </a:xfrm>
          <a:prstGeom prst="rect">
            <a:avLst/>
          </a:prstGeom>
          <a:noFill/>
        </p:spPr>
        <p:txBody>
          <a:bodyPr wrap="square" rtlCol="0" anchor="t"/>
          <a:lstStyle/>
          <a:p>
            <a:pPr marL="0" indent="0">
              <a:lnSpc>
                <a:spcPts val="3005"/>
              </a:lnSpc>
              <a:buNone/>
            </a:pPr>
            <a:endParaRPr lang="en-US" sz="1880" dirty="0"/>
          </a:p>
        </p:txBody>
      </p:sp>
      <p:sp>
        <p:nvSpPr>
          <p:cNvPr id="15" name="Text 11"/>
          <p:cNvSpPr/>
          <p:nvPr/>
        </p:nvSpPr>
        <p:spPr>
          <a:xfrm>
            <a:off x="6574750" y="4626173"/>
            <a:ext cx="3248978" cy="381476"/>
          </a:xfrm>
          <a:prstGeom prst="rect">
            <a:avLst/>
          </a:prstGeom>
          <a:noFill/>
        </p:spPr>
        <p:txBody>
          <a:bodyPr wrap="none" rtlCol="0" anchor="t"/>
          <a:lstStyle/>
          <a:p>
            <a:pPr marL="0" indent="0">
              <a:lnSpc>
                <a:spcPts val="3005"/>
              </a:lnSpc>
              <a:buNone/>
            </a:pPr>
            <a:endParaRPr lang="en-US" sz="1880" dirty="0"/>
          </a:p>
        </p:txBody>
      </p:sp>
      <p:sp>
        <p:nvSpPr>
          <p:cNvPr id="16" name="Text 12"/>
          <p:cNvSpPr/>
          <p:nvPr/>
        </p:nvSpPr>
        <p:spPr>
          <a:xfrm>
            <a:off x="10308312" y="4626173"/>
            <a:ext cx="3248978" cy="1144429"/>
          </a:xfrm>
          <a:prstGeom prst="rect">
            <a:avLst/>
          </a:prstGeom>
          <a:noFill/>
        </p:spPr>
        <p:txBody>
          <a:bodyPr wrap="square" rtlCol="0" anchor="t"/>
          <a:lstStyle/>
          <a:p>
            <a:pPr marL="0" indent="0">
              <a:lnSpc>
                <a:spcPts val="3005"/>
              </a:lnSpc>
              <a:buNone/>
            </a:pPr>
            <a:endParaRPr lang="en-US" sz="1880" dirty="0"/>
          </a:p>
          <a:p>
            <a:pPr marL="0" indent="0">
              <a:lnSpc>
                <a:spcPts val="3005"/>
              </a:lnSpc>
              <a:buNone/>
            </a:pPr>
            <a:endParaRPr lang="en-US" sz="1880" dirty="0"/>
          </a:p>
        </p:txBody>
      </p:sp>
      <p:sp>
        <p:nvSpPr>
          <p:cNvPr id="18" name="Text 14"/>
          <p:cNvSpPr/>
          <p:nvPr/>
        </p:nvSpPr>
        <p:spPr>
          <a:xfrm>
            <a:off x="6574750" y="6071830"/>
            <a:ext cx="3248978" cy="381476"/>
          </a:xfrm>
          <a:prstGeom prst="rect">
            <a:avLst/>
          </a:prstGeom>
          <a:noFill/>
        </p:spPr>
        <p:txBody>
          <a:bodyPr wrap="none" rtlCol="0" anchor="t"/>
          <a:lstStyle/>
          <a:p>
            <a:pPr marL="0" indent="0">
              <a:lnSpc>
                <a:spcPts val="3005"/>
              </a:lnSpc>
              <a:buNone/>
            </a:pPr>
            <a:endParaRPr lang="en-US" sz="1880" dirty="0"/>
          </a:p>
        </p:txBody>
      </p:sp>
      <p:sp>
        <p:nvSpPr>
          <p:cNvPr id="19" name="Text 15"/>
          <p:cNvSpPr/>
          <p:nvPr/>
        </p:nvSpPr>
        <p:spPr>
          <a:xfrm>
            <a:off x="10308312" y="6071830"/>
            <a:ext cx="3248978" cy="1144429"/>
          </a:xfrm>
          <a:prstGeom prst="rect">
            <a:avLst/>
          </a:prstGeom>
          <a:noFill/>
        </p:spPr>
        <p:txBody>
          <a:bodyPr wrap="square" rtlCol="0" anchor="t"/>
          <a:lstStyle/>
          <a:p>
            <a:pPr marL="0" indent="0">
              <a:lnSpc>
                <a:spcPts val="3005"/>
              </a:lnSpc>
              <a:buNone/>
            </a:pPr>
            <a:endParaRPr lang="en-US" sz="1880" dirty="0"/>
          </a:p>
        </p:txBody>
      </p:sp>
      <p:sp>
        <p:nvSpPr>
          <p:cNvPr id="4" name="TextBox 3"/>
          <p:cNvSpPr txBox="1"/>
          <p:nvPr/>
        </p:nvSpPr>
        <p:spPr>
          <a:xfrm>
            <a:off x="650110" y="526386"/>
            <a:ext cx="13660249" cy="7423635"/>
          </a:xfrm>
          <a:prstGeom prst="rect">
            <a:avLst/>
          </a:prstGeom>
          <a:noFill/>
        </p:spPr>
        <p:txBody>
          <a:bodyPr wrap="square" rtlCol="0">
            <a:spAutoFit/>
          </a:bodyPr>
          <a:lstStyle/>
          <a:p>
            <a:pPr algn="just">
              <a:lnSpc>
                <a:spcPct val="150000"/>
              </a:lnSpc>
            </a:pPr>
            <a:r>
              <a:rPr lang="en-US" sz="4000" b="1" dirty="0">
                <a:solidFill>
                  <a:srgbClr val="233939"/>
                </a:solidFill>
                <a:latin typeface="Times New Roman" panose="02020603050405020304" pitchFamily="18" charset="0"/>
                <a:ea typeface="Syne" pitchFamily="34" charset="-122"/>
                <a:cs typeface="Times New Roman" panose="02020603050405020304" pitchFamily="18" charset="0"/>
              </a:rPr>
              <a:t>				User Friendly Interface</a:t>
            </a: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4000" b="1" dirty="0">
              <a:solidFill>
                <a:srgbClr val="233939"/>
              </a:solidFill>
              <a:latin typeface="Times New Roman" panose="02020603050405020304" pitchFamily="18" charset="0"/>
              <a:ea typeface="Syne" pitchFamily="34" charset="-122"/>
              <a:cs typeface="Times New Roman" panose="02020603050405020304" pitchFamily="18" charset="0"/>
            </a:endParaRPr>
          </a:p>
          <a:p>
            <a:pPr algn="just">
              <a:lnSpc>
                <a:spcPct val="150000"/>
              </a:lnSpc>
            </a:pPr>
            <a:endParaRPr lang="en-US" sz="2000" b="1"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p:cNvPicPr>
            <a:picLocks noChangeAspect="1"/>
          </p:cNvPicPr>
          <p:nvPr/>
        </p:nvPicPr>
        <p:blipFill>
          <a:blip r:embed="rId1"/>
          <a:stretch>
            <a:fillRect/>
          </a:stretch>
        </p:blipFill>
        <p:spPr>
          <a:xfrm>
            <a:off x="1531620" y="1776294"/>
            <a:ext cx="11582400" cy="571095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20" y="0"/>
            <a:ext cx="14630400" cy="8229600"/>
          </a:xfrm>
          <a:prstGeom prst="rect">
            <a:avLst/>
          </a:prstGeom>
          <a:solidFill>
            <a:srgbClr val="F9F4BE"/>
          </a:solidFill>
        </p:spPr>
        <p:txBody>
          <a:bodyPr/>
          <a:lstStyle/>
          <a:p>
            <a:endParaRPr lang="en-IN"/>
          </a:p>
        </p:txBody>
      </p:sp>
      <p:sp>
        <p:nvSpPr>
          <p:cNvPr id="3" name="Shape 1"/>
          <p:cNvSpPr/>
          <p:nvPr/>
        </p:nvSpPr>
        <p:spPr>
          <a:xfrm>
            <a:off x="7620" y="0"/>
            <a:ext cx="14630400" cy="8229600"/>
          </a:xfrm>
          <a:prstGeom prst="rect">
            <a:avLst/>
          </a:prstGeom>
          <a:solidFill>
            <a:srgbClr val="FFFDE6"/>
          </a:solidFill>
        </p:spPr>
        <p:txBody>
          <a:bodyPr/>
          <a:lstStyle/>
          <a:p>
            <a:endParaRPr lang="en-IN" dirty="0"/>
          </a:p>
        </p:txBody>
      </p:sp>
      <p:sp>
        <p:nvSpPr>
          <p:cNvPr id="6" name="Text 2"/>
          <p:cNvSpPr/>
          <p:nvPr/>
        </p:nvSpPr>
        <p:spPr>
          <a:xfrm>
            <a:off x="5877791" y="463667"/>
            <a:ext cx="5962412" cy="745331"/>
          </a:xfrm>
          <a:prstGeom prst="rect">
            <a:avLst/>
          </a:prstGeom>
          <a:noFill/>
        </p:spPr>
        <p:txBody>
          <a:bodyPr wrap="none" rtlCol="0" anchor="t"/>
          <a:lstStyle/>
          <a:p>
            <a:pPr marL="0" indent="0">
              <a:lnSpc>
                <a:spcPts val="5870"/>
              </a:lnSpc>
              <a:buNone/>
            </a:pPr>
            <a:r>
              <a:rPr lang="en-US" sz="4000" b="1" dirty="0">
                <a:solidFill>
                  <a:srgbClr val="233939"/>
                </a:solidFill>
                <a:latin typeface="Times New Roman" panose="02020603050405020304" pitchFamily="18" charset="0"/>
                <a:ea typeface="Syne" pitchFamily="34" charset="-122"/>
                <a:cs typeface="Times New Roman" panose="02020603050405020304" pitchFamily="18" charset="0"/>
              </a:rPr>
              <a:t>Applications</a:t>
            </a:r>
            <a:endParaRPr lang="en-US" sz="4000" dirty="0">
              <a:latin typeface="Times New Roman" panose="02020603050405020304" pitchFamily="18" charset="0"/>
              <a:cs typeface="Times New Roman" panose="02020603050405020304" pitchFamily="18" charset="0"/>
            </a:endParaRPr>
          </a:p>
        </p:txBody>
      </p:sp>
      <p:sp>
        <p:nvSpPr>
          <p:cNvPr id="9" name="Text 5"/>
          <p:cNvSpPr/>
          <p:nvPr/>
        </p:nvSpPr>
        <p:spPr>
          <a:xfrm>
            <a:off x="6574750" y="2116336"/>
            <a:ext cx="3248978" cy="381476"/>
          </a:xfrm>
          <a:prstGeom prst="rect">
            <a:avLst/>
          </a:prstGeom>
          <a:noFill/>
        </p:spPr>
        <p:txBody>
          <a:bodyPr wrap="none" rtlCol="0" anchor="t"/>
          <a:lstStyle/>
          <a:p>
            <a:pPr marL="0" indent="0">
              <a:lnSpc>
                <a:spcPts val="3005"/>
              </a:lnSpc>
              <a:buNone/>
            </a:pPr>
            <a:endParaRPr lang="en-US" sz="1880" dirty="0"/>
          </a:p>
        </p:txBody>
      </p:sp>
      <p:sp>
        <p:nvSpPr>
          <p:cNvPr id="10" name="Text 6"/>
          <p:cNvSpPr/>
          <p:nvPr/>
        </p:nvSpPr>
        <p:spPr>
          <a:xfrm>
            <a:off x="10308312" y="2116336"/>
            <a:ext cx="3248978" cy="762953"/>
          </a:xfrm>
          <a:prstGeom prst="rect">
            <a:avLst/>
          </a:prstGeom>
          <a:noFill/>
        </p:spPr>
        <p:txBody>
          <a:bodyPr wrap="square" rtlCol="0" anchor="t"/>
          <a:lstStyle/>
          <a:p>
            <a:pPr marL="0" indent="0">
              <a:lnSpc>
                <a:spcPts val="3005"/>
              </a:lnSpc>
              <a:buNone/>
            </a:pPr>
            <a:endParaRPr lang="en-US" sz="1880" dirty="0"/>
          </a:p>
        </p:txBody>
      </p:sp>
      <p:sp>
        <p:nvSpPr>
          <p:cNvPr id="12" name="Text 8"/>
          <p:cNvSpPr/>
          <p:nvPr/>
        </p:nvSpPr>
        <p:spPr>
          <a:xfrm>
            <a:off x="6574750" y="3180517"/>
            <a:ext cx="3248978" cy="381476"/>
          </a:xfrm>
          <a:prstGeom prst="rect">
            <a:avLst/>
          </a:prstGeom>
          <a:noFill/>
        </p:spPr>
        <p:txBody>
          <a:bodyPr wrap="none" rtlCol="0" anchor="t"/>
          <a:lstStyle/>
          <a:p>
            <a:pPr marL="0" indent="0">
              <a:lnSpc>
                <a:spcPts val="3005"/>
              </a:lnSpc>
              <a:buNone/>
            </a:pPr>
            <a:endParaRPr lang="en-US" sz="1880" dirty="0"/>
          </a:p>
        </p:txBody>
      </p:sp>
      <p:sp>
        <p:nvSpPr>
          <p:cNvPr id="13" name="Text 9"/>
          <p:cNvSpPr/>
          <p:nvPr/>
        </p:nvSpPr>
        <p:spPr>
          <a:xfrm>
            <a:off x="10308312" y="3180517"/>
            <a:ext cx="3248978" cy="1144429"/>
          </a:xfrm>
          <a:prstGeom prst="rect">
            <a:avLst/>
          </a:prstGeom>
          <a:noFill/>
        </p:spPr>
        <p:txBody>
          <a:bodyPr wrap="square" rtlCol="0" anchor="t"/>
          <a:lstStyle/>
          <a:p>
            <a:pPr marL="0" indent="0">
              <a:lnSpc>
                <a:spcPts val="3005"/>
              </a:lnSpc>
              <a:buNone/>
            </a:pPr>
            <a:endParaRPr lang="en-US" sz="1880" dirty="0"/>
          </a:p>
        </p:txBody>
      </p:sp>
      <p:sp>
        <p:nvSpPr>
          <p:cNvPr id="15" name="Text 11"/>
          <p:cNvSpPr/>
          <p:nvPr/>
        </p:nvSpPr>
        <p:spPr>
          <a:xfrm>
            <a:off x="6574750" y="4626173"/>
            <a:ext cx="3248978" cy="381476"/>
          </a:xfrm>
          <a:prstGeom prst="rect">
            <a:avLst/>
          </a:prstGeom>
          <a:noFill/>
        </p:spPr>
        <p:txBody>
          <a:bodyPr wrap="none" rtlCol="0" anchor="t"/>
          <a:lstStyle/>
          <a:p>
            <a:pPr marL="0" indent="0">
              <a:lnSpc>
                <a:spcPts val="3005"/>
              </a:lnSpc>
              <a:buNone/>
            </a:pPr>
            <a:endParaRPr lang="en-US" sz="1880" dirty="0"/>
          </a:p>
        </p:txBody>
      </p:sp>
      <p:sp>
        <p:nvSpPr>
          <p:cNvPr id="16" name="Text 12"/>
          <p:cNvSpPr/>
          <p:nvPr/>
        </p:nvSpPr>
        <p:spPr>
          <a:xfrm>
            <a:off x="10308312" y="4626173"/>
            <a:ext cx="3248978" cy="1144429"/>
          </a:xfrm>
          <a:prstGeom prst="rect">
            <a:avLst/>
          </a:prstGeom>
          <a:noFill/>
        </p:spPr>
        <p:txBody>
          <a:bodyPr wrap="square" rtlCol="0" anchor="t"/>
          <a:lstStyle/>
          <a:p>
            <a:pPr marL="0" indent="0">
              <a:lnSpc>
                <a:spcPts val="3005"/>
              </a:lnSpc>
              <a:buNone/>
            </a:pPr>
            <a:endParaRPr lang="en-US" sz="1880" dirty="0"/>
          </a:p>
          <a:p>
            <a:pPr marL="0" indent="0">
              <a:lnSpc>
                <a:spcPts val="3005"/>
              </a:lnSpc>
              <a:buNone/>
            </a:pPr>
            <a:endParaRPr lang="en-US" sz="1880" dirty="0"/>
          </a:p>
        </p:txBody>
      </p:sp>
      <p:sp>
        <p:nvSpPr>
          <p:cNvPr id="18" name="Text 14"/>
          <p:cNvSpPr/>
          <p:nvPr/>
        </p:nvSpPr>
        <p:spPr>
          <a:xfrm>
            <a:off x="6574750" y="6071830"/>
            <a:ext cx="3248978" cy="381476"/>
          </a:xfrm>
          <a:prstGeom prst="rect">
            <a:avLst/>
          </a:prstGeom>
          <a:noFill/>
        </p:spPr>
        <p:txBody>
          <a:bodyPr wrap="none" rtlCol="0" anchor="t"/>
          <a:lstStyle/>
          <a:p>
            <a:pPr marL="0" indent="0">
              <a:lnSpc>
                <a:spcPts val="3005"/>
              </a:lnSpc>
              <a:buNone/>
            </a:pPr>
            <a:endParaRPr lang="en-US" sz="1880" dirty="0"/>
          </a:p>
        </p:txBody>
      </p:sp>
      <p:sp>
        <p:nvSpPr>
          <p:cNvPr id="19" name="Text 15"/>
          <p:cNvSpPr/>
          <p:nvPr/>
        </p:nvSpPr>
        <p:spPr>
          <a:xfrm>
            <a:off x="10308312" y="6071830"/>
            <a:ext cx="3248978" cy="1144429"/>
          </a:xfrm>
          <a:prstGeom prst="rect">
            <a:avLst/>
          </a:prstGeom>
          <a:noFill/>
        </p:spPr>
        <p:txBody>
          <a:bodyPr wrap="square" rtlCol="0" anchor="t"/>
          <a:lstStyle/>
          <a:p>
            <a:pPr marL="0" indent="0">
              <a:lnSpc>
                <a:spcPts val="3005"/>
              </a:lnSpc>
              <a:buNone/>
            </a:pPr>
            <a:endParaRPr lang="en-US" sz="1880" dirty="0"/>
          </a:p>
        </p:txBody>
      </p:sp>
      <p:sp>
        <p:nvSpPr>
          <p:cNvPr id="23" name="TextBox 22"/>
          <p:cNvSpPr txBox="1"/>
          <p:nvPr/>
        </p:nvSpPr>
        <p:spPr>
          <a:xfrm>
            <a:off x="1073110" y="1502188"/>
            <a:ext cx="12723913" cy="5115311"/>
          </a:xfrm>
          <a:prstGeom prst="rect">
            <a:avLst/>
          </a:prstGeom>
          <a:noFill/>
        </p:spPr>
        <p:txBody>
          <a:bodyPr wrap="square" rtlCol="0">
            <a:spAutoFit/>
          </a:bodyPr>
          <a:lstStyle/>
          <a:p>
            <a:pPr marL="342900" indent="-342900" algn="just">
              <a:lnSpc>
                <a:spcPct val="150000"/>
              </a:lnSpc>
              <a:buAutoNum type="arabicPeriod"/>
            </a:pPr>
            <a:r>
              <a:rPr lang="en-US" sz="2000" b="1" dirty="0">
                <a:latin typeface="Times New Roman" panose="02020603050405020304" pitchFamily="18" charset="0"/>
                <a:cs typeface="Times New Roman" panose="02020603050405020304" pitchFamily="18" charset="0"/>
              </a:rPr>
              <a:t>Precision Agriculture Systems : </a:t>
            </a:r>
            <a:r>
              <a:rPr lang="en-US" sz="2000" dirty="0">
                <a:latin typeface="Times New Roman" panose="02020603050405020304" pitchFamily="18" charset="0"/>
                <a:cs typeface="Times New Roman" panose="02020603050405020304" pitchFamily="18" charset="0"/>
              </a:rPr>
              <a:t>These systems integrate real-time data from soil sensors, weather stations, and crop health monitoring to recommend suitable crops based on current conditions.</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AutoNum type="arabicPeriod"/>
            </a:pPr>
            <a:r>
              <a:rPr lang="en-US" sz="2000" b="1" dirty="0">
                <a:latin typeface="Times New Roman" panose="02020603050405020304" pitchFamily="18" charset="0"/>
                <a:cs typeface="Times New Roman" panose="02020603050405020304" pitchFamily="18" charset="0"/>
              </a:rPr>
              <a:t>Mobile Apps for Farmers : </a:t>
            </a:r>
            <a:r>
              <a:rPr lang="en-US" sz="2000" dirty="0">
                <a:latin typeface="Times New Roman" panose="02020603050405020304" pitchFamily="18" charset="0"/>
                <a:cs typeface="Times New Roman" panose="02020603050405020304" pitchFamily="18" charset="0"/>
              </a:rPr>
              <a:t>Applications that farmers can use on their smartphones to input soil test results (such as pH, nutrient levels) and receive instant crop recommendations based on local weather forecasts.</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AutoNum type="arabicPeriod"/>
            </a:pPr>
            <a:r>
              <a:rPr lang="en-US" sz="2000" b="1" dirty="0">
                <a:latin typeface="Times New Roman" panose="02020603050405020304" pitchFamily="18" charset="0"/>
                <a:cs typeface="Times New Roman" panose="02020603050405020304" pitchFamily="18" charset="0"/>
              </a:rPr>
              <a:t>IoT-Based Solutions : </a:t>
            </a:r>
            <a:r>
              <a:rPr lang="en-US" sz="2000" dirty="0">
                <a:latin typeface="Times New Roman" panose="02020603050405020304" pitchFamily="18" charset="0"/>
                <a:cs typeface="Times New Roman" panose="02020603050405020304" pitchFamily="18" charset="0"/>
              </a:rPr>
              <a:t>Internet of Things (IoT) devices installed in fields collect data on soil moisture, temperature, nutrient levels, and transmit this data to a centralized system for analysis and recommendation generation.</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AutoNum type="arabicPeriod"/>
            </a:pPr>
            <a:r>
              <a:rPr lang="en-US" sz="2000" b="1" dirty="0">
                <a:latin typeface="Times New Roman" panose="02020603050405020304" pitchFamily="18" charset="0"/>
                <a:cs typeface="Times New Roman" panose="02020603050405020304" pitchFamily="18" charset="0"/>
              </a:rPr>
              <a:t>Web-Based Platforms : </a:t>
            </a:r>
            <a:r>
              <a:rPr lang="en-US" sz="2000" dirty="0">
                <a:latin typeface="Times New Roman" panose="02020603050405020304" pitchFamily="18" charset="0"/>
                <a:cs typeface="Times New Roman" panose="02020603050405020304" pitchFamily="18" charset="0"/>
              </a:rPr>
              <a:t>Online platforms where farmers can input their soil type, climate zone, and other relevant factors to receive real-time crop suggestions based on data analytics and machine learning algorithms.</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20" y="0"/>
            <a:ext cx="14630400" cy="8229600"/>
          </a:xfrm>
          <a:prstGeom prst="rect">
            <a:avLst/>
          </a:prstGeom>
          <a:solidFill>
            <a:srgbClr val="F9F4BE"/>
          </a:solidFill>
        </p:spPr>
        <p:txBody>
          <a:bodyPr/>
          <a:lstStyle/>
          <a:p>
            <a:endParaRPr lang="en-IN"/>
          </a:p>
        </p:txBody>
      </p:sp>
      <p:sp>
        <p:nvSpPr>
          <p:cNvPr id="3" name="Shape 1"/>
          <p:cNvSpPr/>
          <p:nvPr/>
        </p:nvSpPr>
        <p:spPr>
          <a:xfrm>
            <a:off x="7620" y="0"/>
            <a:ext cx="14854274" cy="8669438"/>
          </a:xfrm>
          <a:prstGeom prst="rect">
            <a:avLst/>
          </a:prstGeom>
          <a:solidFill>
            <a:srgbClr val="FFFDE6"/>
          </a:solidFill>
        </p:spPr>
        <p:txBody>
          <a:bodyPr/>
          <a:lstStyle/>
          <a:p>
            <a:endParaRPr lang="en-IN" dirty="0"/>
          </a:p>
        </p:txBody>
      </p:sp>
      <p:sp>
        <p:nvSpPr>
          <p:cNvPr id="6" name="Text 2"/>
          <p:cNvSpPr/>
          <p:nvPr/>
        </p:nvSpPr>
        <p:spPr>
          <a:xfrm>
            <a:off x="3019542" y="263556"/>
            <a:ext cx="5962412" cy="745331"/>
          </a:xfrm>
          <a:prstGeom prst="rect">
            <a:avLst/>
          </a:prstGeom>
          <a:noFill/>
        </p:spPr>
        <p:txBody>
          <a:bodyPr wrap="none" rtlCol="0" anchor="t"/>
          <a:lstStyle/>
          <a:p>
            <a:pPr marL="0" indent="0">
              <a:lnSpc>
                <a:spcPts val="5870"/>
              </a:lnSpc>
              <a:buNone/>
            </a:pPr>
            <a:r>
              <a:rPr lang="en-US" sz="4000" b="1" dirty="0">
                <a:solidFill>
                  <a:srgbClr val="233939"/>
                </a:solidFill>
                <a:latin typeface="Times New Roman" panose="02020603050405020304" pitchFamily="18" charset="0"/>
                <a:ea typeface="Syne" pitchFamily="34" charset="-122"/>
                <a:cs typeface="Times New Roman" panose="02020603050405020304" pitchFamily="18" charset="0"/>
              </a:rPr>
              <a:t>Conclusion </a:t>
            </a:r>
            <a:endParaRPr lang="en-US" sz="4000" dirty="0">
              <a:latin typeface="Times New Roman" panose="02020603050405020304" pitchFamily="18" charset="0"/>
              <a:cs typeface="Times New Roman" panose="02020603050405020304" pitchFamily="18" charset="0"/>
            </a:endParaRPr>
          </a:p>
        </p:txBody>
      </p:sp>
      <p:sp>
        <p:nvSpPr>
          <p:cNvPr id="9" name="Text 5"/>
          <p:cNvSpPr/>
          <p:nvPr/>
        </p:nvSpPr>
        <p:spPr>
          <a:xfrm>
            <a:off x="6574750" y="2116336"/>
            <a:ext cx="3248978" cy="381476"/>
          </a:xfrm>
          <a:prstGeom prst="rect">
            <a:avLst/>
          </a:prstGeom>
          <a:noFill/>
        </p:spPr>
        <p:txBody>
          <a:bodyPr wrap="none" rtlCol="0" anchor="t"/>
          <a:lstStyle/>
          <a:p>
            <a:pPr marL="0" indent="0">
              <a:lnSpc>
                <a:spcPts val="3005"/>
              </a:lnSpc>
              <a:buNone/>
            </a:pPr>
            <a:endParaRPr lang="en-US" sz="1880" dirty="0"/>
          </a:p>
        </p:txBody>
      </p:sp>
      <p:sp>
        <p:nvSpPr>
          <p:cNvPr id="10" name="Text 6"/>
          <p:cNvSpPr/>
          <p:nvPr/>
        </p:nvSpPr>
        <p:spPr>
          <a:xfrm>
            <a:off x="10308312" y="2116336"/>
            <a:ext cx="3248978" cy="762953"/>
          </a:xfrm>
          <a:prstGeom prst="rect">
            <a:avLst/>
          </a:prstGeom>
          <a:noFill/>
        </p:spPr>
        <p:txBody>
          <a:bodyPr wrap="square" rtlCol="0" anchor="t"/>
          <a:lstStyle/>
          <a:p>
            <a:pPr marL="0" indent="0">
              <a:lnSpc>
                <a:spcPts val="3005"/>
              </a:lnSpc>
              <a:buNone/>
            </a:pPr>
            <a:endParaRPr lang="en-US" sz="1880" dirty="0"/>
          </a:p>
        </p:txBody>
      </p:sp>
      <p:sp>
        <p:nvSpPr>
          <p:cNvPr id="12" name="Text 8"/>
          <p:cNvSpPr/>
          <p:nvPr/>
        </p:nvSpPr>
        <p:spPr>
          <a:xfrm>
            <a:off x="6574750" y="3180517"/>
            <a:ext cx="3248978" cy="381476"/>
          </a:xfrm>
          <a:prstGeom prst="rect">
            <a:avLst/>
          </a:prstGeom>
          <a:noFill/>
        </p:spPr>
        <p:txBody>
          <a:bodyPr wrap="none" rtlCol="0" anchor="t"/>
          <a:lstStyle/>
          <a:p>
            <a:pPr marL="0" indent="0">
              <a:lnSpc>
                <a:spcPts val="3005"/>
              </a:lnSpc>
              <a:buNone/>
            </a:pPr>
            <a:endParaRPr lang="en-US" sz="1880" dirty="0"/>
          </a:p>
        </p:txBody>
      </p:sp>
      <p:sp>
        <p:nvSpPr>
          <p:cNvPr id="13" name="Text 9"/>
          <p:cNvSpPr/>
          <p:nvPr/>
        </p:nvSpPr>
        <p:spPr>
          <a:xfrm>
            <a:off x="10308312" y="3180517"/>
            <a:ext cx="3248978" cy="1144429"/>
          </a:xfrm>
          <a:prstGeom prst="rect">
            <a:avLst/>
          </a:prstGeom>
          <a:noFill/>
        </p:spPr>
        <p:txBody>
          <a:bodyPr wrap="square" rtlCol="0" anchor="t"/>
          <a:lstStyle/>
          <a:p>
            <a:pPr marL="0" indent="0">
              <a:lnSpc>
                <a:spcPts val="3005"/>
              </a:lnSpc>
              <a:buNone/>
            </a:pPr>
            <a:endParaRPr lang="en-US" sz="1880" dirty="0"/>
          </a:p>
        </p:txBody>
      </p:sp>
      <p:sp>
        <p:nvSpPr>
          <p:cNvPr id="15" name="Text 11"/>
          <p:cNvSpPr/>
          <p:nvPr/>
        </p:nvSpPr>
        <p:spPr>
          <a:xfrm>
            <a:off x="6574750" y="4626173"/>
            <a:ext cx="3248978" cy="381476"/>
          </a:xfrm>
          <a:prstGeom prst="rect">
            <a:avLst/>
          </a:prstGeom>
          <a:noFill/>
        </p:spPr>
        <p:txBody>
          <a:bodyPr wrap="none" rtlCol="0" anchor="t"/>
          <a:lstStyle/>
          <a:p>
            <a:pPr marL="0" indent="0">
              <a:lnSpc>
                <a:spcPts val="3005"/>
              </a:lnSpc>
              <a:buNone/>
            </a:pPr>
            <a:endParaRPr lang="en-US" sz="1880" dirty="0"/>
          </a:p>
        </p:txBody>
      </p:sp>
      <p:sp>
        <p:nvSpPr>
          <p:cNvPr id="16" name="Text 12"/>
          <p:cNvSpPr/>
          <p:nvPr/>
        </p:nvSpPr>
        <p:spPr>
          <a:xfrm>
            <a:off x="10308312" y="4626173"/>
            <a:ext cx="3248978" cy="1144429"/>
          </a:xfrm>
          <a:prstGeom prst="rect">
            <a:avLst/>
          </a:prstGeom>
          <a:noFill/>
        </p:spPr>
        <p:txBody>
          <a:bodyPr wrap="square" rtlCol="0" anchor="t"/>
          <a:lstStyle/>
          <a:p>
            <a:pPr marL="0" indent="0">
              <a:lnSpc>
                <a:spcPts val="3005"/>
              </a:lnSpc>
              <a:buNone/>
            </a:pPr>
            <a:endParaRPr lang="en-US" sz="1880" dirty="0"/>
          </a:p>
          <a:p>
            <a:pPr marL="0" indent="0">
              <a:lnSpc>
                <a:spcPts val="3005"/>
              </a:lnSpc>
              <a:buNone/>
            </a:pPr>
            <a:endParaRPr lang="en-US" sz="1880" dirty="0"/>
          </a:p>
        </p:txBody>
      </p:sp>
      <p:sp>
        <p:nvSpPr>
          <p:cNvPr id="18" name="Text 14"/>
          <p:cNvSpPr/>
          <p:nvPr/>
        </p:nvSpPr>
        <p:spPr>
          <a:xfrm>
            <a:off x="6574750" y="6071830"/>
            <a:ext cx="3248978" cy="381476"/>
          </a:xfrm>
          <a:prstGeom prst="rect">
            <a:avLst/>
          </a:prstGeom>
          <a:noFill/>
        </p:spPr>
        <p:txBody>
          <a:bodyPr wrap="none" rtlCol="0" anchor="t"/>
          <a:lstStyle/>
          <a:p>
            <a:pPr marL="0" indent="0">
              <a:lnSpc>
                <a:spcPts val="3005"/>
              </a:lnSpc>
              <a:buNone/>
            </a:pPr>
            <a:endParaRPr lang="en-US" sz="1880" dirty="0"/>
          </a:p>
        </p:txBody>
      </p:sp>
      <p:sp>
        <p:nvSpPr>
          <p:cNvPr id="19" name="Text 15"/>
          <p:cNvSpPr/>
          <p:nvPr/>
        </p:nvSpPr>
        <p:spPr>
          <a:xfrm>
            <a:off x="10308312" y="6071830"/>
            <a:ext cx="3248978" cy="1144429"/>
          </a:xfrm>
          <a:prstGeom prst="rect">
            <a:avLst/>
          </a:prstGeom>
          <a:noFill/>
        </p:spPr>
        <p:txBody>
          <a:bodyPr wrap="square" rtlCol="0" anchor="t"/>
          <a:lstStyle/>
          <a:p>
            <a:pPr marL="0" indent="0">
              <a:lnSpc>
                <a:spcPts val="3005"/>
              </a:lnSpc>
              <a:buNone/>
            </a:pPr>
            <a:endParaRPr lang="en-US" sz="1880" dirty="0"/>
          </a:p>
        </p:txBody>
      </p:sp>
      <p:sp>
        <p:nvSpPr>
          <p:cNvPr id="4" name="TextBox 3"/>
          <p:cNvSpPr txBox="1"/>
          <p:nvPr/>
        </p:nvSpPr>
        <p:spPr>
          <a:xfrm>
            <a:off x="185195" y="2017262"/>
            <a:ext cx="8796759" cy="4457952"/>
          </a:xfrm>
          <a:prstGeom prst="rect">
            <a:avLst/>
          </a:prstGeom>
          <a:noFill/>
        </p:spPr>
        <p:txBody>
          <a:bodyPr wrap="square" rtlCol="0">
            <a:spAutoFit/>
          </a:bodyPr>
          <a:lstStyle/>
          <a:p>
            <a:pPr algn="just">
              <a:lnSpc>
                <a:spcPct val="150000"/>
              </a:lnSpc>
            </a:pPr>
            <a:r>
              <a:rPr lang="en-US" sz="2400" dirty="0">
                <a:solidFill>
                  <a:srgbClr val="000000"/>
                </a:solidFill>
                <a:effectLst/>
                <a:latin typeface="Times New Roman" panose="02020603050405020304" pitchFamily="18" charset="0"/>
                <a:cs typeface="Times New Roman" panose="02020603050405020304" pitchFamily="18" charset="0"/>
              </a:rPr>
              <a:t>As we all know, agricultural research has been conducted and continues to be conducted in order to improve productivity of the crop. This system helps the farmers to choose the suitable crop by providing information that ordinary farmers don't keep track of thereby decrease the chances of crop failure and increasing productivity of the crop. In future developing the web application based on this methodology and make the user use this easily and help the user to understand the yield of the crop</a:t>
            </a:r>
            <a:endParaRPr lang="en-IN" sz="2400"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9529" y="1208998"/>
            <a:ext cx="5463251" cy="62682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20" y="0"/>
            <a:ext cx="14630400" cy="8229600"/>
          </a:xfrm>
          <a:prstGeom prst="rect">
            <a:avLst/>
          </a:prstGeom>
          <a:solidFill>
            <a:srgbClr val="F9F4BE"/>
          </a:solidFill>
        </p:spPr>
        <p:txBody>
          <a:bodyPr/>
          <a:lstStyle/>
          <a:p>
            <a:endParaRPr lang="en-IN"/>
          </a:p>
        </p:txBody>
      </p:sp>
      <p:sp>
        <p:nvSpPr>
          <p:cNvPr id="3" name="Shape 1"/>
          <p:cNvSpPr/>
          <p:nvPr/>
        </p:nvSpPr>
        <p:spPr>
          <a:xfrm>
            <a:off x="7620" y="47535"/>
            <a:ext cx="14630400" cy="8229600"/>
          </a:xfrm>
          <a:prstGeom prst="rect">
            <a:avLst/>
          </a:prstGeom>
          <a:solidFill>
            <a:srgbClr val="FFFDE6"/>
          </a:solidFill>
        </p:spPr>
        <p:txBody>
          <a:bodyPr/>
          <a:lstStyle/>
          <a:p>
            <a:endParaRPr lang="en-IN" sz="2400" dirty="0"/>
          </a:p>
        </p:txBody>
      </p:sp>
      <p:sp>
        <p:nvSpPr>
          <p:cNvPr id="6" name="Text 2"/>
          <p:cNvSpPr/>
          <p:nvPr/>
        </p:nvSpPr>
        <p:spPr>
          <a:xfrm>
            <a:off x="5704171" y="47535"/>
            <a:ext cx="5962412" cy="745331"/>
          </a:xfrm>
          <a:prstGeom prst="rect">
            <a:avLst/>
          </a:prstGeom>
          <a:noFill/>
        </p:spPr>
        <p:txBody>
          <a:bodyPr wrap="none" rtlCol="0" anchor="t"/>
          <a:lstStyle/>
          <a:p>
            <a:pPr marL="0" indent="0">
              <a:lnSpc>
                <a:spcPts val="5870"/>
              </a:lnSpc>
              <a:buNone/>
            </a:pPr>
            <a:r>
              <a:rPr lang="en-US" sz="4000" b="1" dirty="0">
                <a:solidFill>
                  <a:srgbClr val="233939"/>
                </a:solidFill>
                <a:latin typeface="Times New Roman" panose="02020603050405020304" pitchFamily="18" charset="0"/>
                <a:ea typeface="Syne" pitchFamily="34" charset="-122"/>
                <a:cs typeface="Times New Roman" panose="02020603050405020304" pitchFamily="18" charset="0"/>
              </a:rPr>
              <a:t>References</a:t>
            </a:r>
            <a:endParaRPr lang="en-US" sz="4000" dirty="0">
              <a:latin typeface="Times New Roman" panose="02020603050405020304" pitchFamily="18" charset="0"/>
              <a:cs typeface="Times New Roman" panose="02020603050405020304" pitchFamily="18" charset="0"/>
            </a:endParaRPr>
          </a:p>
        </p:txBody>
      </p:sp>
      <p:sp>
        <p:nvSpPr>
          <p:cNvPr id="9" name="Text 5"/>
          <p:cNvSpPr/>
          <p:nvPr/>
        </p:nvSpPr>
        <p:spPr>
          <a:xfrm>
            <a:off x="6574750" y="2116336"/>
            <a:ext cx="3248978" cy="381476"/>
          </a:xfrm>
          <a:prstGeom prst="rect">
            <a:avLst/>
          </a:prstGeom>
          <a:noFill/>
        </p:spPr>
        <p:txBody>
          <a:bodyPr wrap="none" rtlCol="0" anchor="t"/>
          <a:lstStyle/>
          <a:p>
            <a:pPr marL="0" indent="0">
              <a:lnSpc>
                <a:spcPts val="3005"/>
              </a:lnSpc>
              <a:buNone/>
            </a:pPr>
            <a:endParaRPr lang="en-US" sz="1880" dirty="0"/>
          </a:p>
        </p:txBody>
      </p:sp>
      <p:sp>
        <p:nvSpPr>
          <p:cNvPr id="10" name="Text 6"/>
          <p:cNvSpPr/>
          <p:nvPr/>
        </p:nvSpPr>
        <p:spPr>
          <a:xfrm>
            <a:off x="10308312" y="2116336"/>
            <a:ext cx="3248978" cy="762953"/>
          </a:xfrm>
          <a:prstGeom prst="rect">
            <a:avLst/>
          </a:prstGeom>
          <a:noFill/>
        </p:spPr>
        <p:txBody>
          <a:bodyPr wrap="square" rtlCol="0" anchor="t"/>
          <a:lstStyle/>
          <a:p>
            <a:pPr marL="0" indent="0">
              <a:lnSpc>
                <a:spcPts val="3005"/>
              </a:lnSpc>
              <a:buNone/>
            </a:pPr>
            <a:endParaRPr lang="en-US" sz="1880" dirty="0"/>
          </a:p>
        </p:txBody>
      </p:sp>
      <p:sp>
        <p:nvSpPr>
          <p:cNvPr id="12" name="Text 8"/>
          <p:cNvSpPr/>
          <p:nvPr/>
        </p:nvSpPr>
        <p:spPr>
          <a:xfrm>
            <a:off x="6574750" y="3180517"/>
            <a:ext cx="3248978" cy="381476"/>
          </a:xfrm>
          <a:prstGeom prst="rect">
            <a:avLst/>
          </a:prstGeom>
          <a:noFill/>
        </p:spPr>
        <p:txBody>
          <a:bodyPr wrap="none" rtlCol="0" anchor="t"/>
          <a:lstStyle/>
          <a:p>
            <a:pPr marL="0" indent="0">
              <a:lnSpc>
                <a:spcPts val="3005"/>
              </a:lnSpc>
              <a:buNone/>
            </a:pPr>
            <a:endParaRPr lang="en-US" sz="1880" dirty="0"/>
          </a:p>
        </p:txBody>
      </p:sp>
      <p:sp>
        <p:nvSpPr>
          <p:cNvPr id="13" name="Text 9"/>
          <p:cNvSpPr/>
          <p:nvPr/>
        </p:nvSpPr>
        <p:spPr>
          <a:xfrm>
            <a:off x="10308312" y="3180517"/>
            <a:ext cx="3248978" cy="1144429"/>
          </a:xfrm>
          <a:prstGeom prst="rect">
            <a:avLst/>
          </a:prstGeom>
          <a:noFill/>
        </p:spPr>
        <p:txBody>
          <a:bodyPr wrap="square" rtlCol="0" anchor="t"/>
          <a:lstStyle/>
          <a:p>
            <a:pPr marL="0" indent="0">
              <a:lnSpc>
                <a:spcPts val="3005"/>
              </a:lnSpc>
              <a:buNone/>
            </a:pPr>
            <a:endParaRPr lang="en-US" sz="1880" dirty="0"/>
          </a:p>
        </p:txBody>
      </p:sp>
      <p:sp>
        <p:nvSpPr>
          <p:cNvPr id="15" name="Text 11"/>
          <p:cNvSpPr/>
          <p:nvPr/>
        </p:nvSpPr>
        <p:spPr>
          <a:xfrm>
            <a:off x="6574750" y="4626173"/>
            <a:ext cx="3248978" cy="381476"/>
          </a:xfrm>
          <a:prstGeom prst="rect">
            <a:avLst/>
          </a:prstGeom>
          <a:noFill/>
        </p:spPr>
        <p:txBody>
          <a:bodyPr wrap="none" rtlCol="0" anchor="t"/>
          <a:lstStyle/>
          <a:p>
            <a:pPr marL="0" indent="0">
              <a:lnSpc>
                <a:spcPts val="3005"/>
              </a:lnSpc>
              <a:buNone/>
            </a:pPr>
            <a:endParaRPr lang="en-US" sz="1880" dirty="0"/>
          </a:p>
        </p:txBody>
      </p:sp>
      <p:sp>
        <p:nvSpPr>
          <p:cNvPr id="16" name="Text 12"/>
          <p:cNvSpPr/>
          <p:nvPr/>
        </p:nvSpPr>
        <p:spPr>
          <a:xfrm>
            <a:off x="10308312" y="4626173"/>
            <a:ext cx="3248978" cy="1144429"/>
          </a:xfrm>
          <a:prstGeom prst="rect">
            <a:avLst/>
          </a:prstGeom>
          <a:noFill/>
        </p:spPr>
        <p:txBody>
          <a:bodyPr wrap="square" rtlCol="0" anchor="t"/>
          <a:lstStyle/>
          <a:p>
            <a:pPr marL="0" indent="0">
              <a:lnSpc>
                <a:spcPts val="3005"/>
              </a:lnSpc>
              <a:buNone/>
            </a:pPr>
            <a:endParaRPr lang="en-US" sz="1880" dirty="0"/>
          </a:p>
          <a:p>
            <a:pPr marL="0" indent="0">
              <a:lnSpc>
                <a:spcPts val="3005"/>
              </a:lnSpc>
              <a:buNone/>
            </a:pPr>
            <a:endParaRPr lang="en-US" sz="1880" dirty="0"/>
          </a:p>
        </p:txBody>
      </p:sp>
      <p:sp>
        <p:nvSpPr>
          <p:cNvPr id="18" name="Text 14"/>
          <p:cNvSpPr/>
          <p:nvPr/>
        </p:nvSpPr>
        <p:spPr>
          <a:xfrm>
            <a:off x="6574750" y="6071830"/>
            <a:ext cx="3248978" cy="381476"/>
          </a:xfrm>
          <a:prstGeom prst="rect">
            <a:avLst/>
          </a:prstGeom>
          <a:noFill/>
        </p:spPr>
        <p:txBody>
          <a:bodyPr wrap="none" rtlCol="0" anchor="t"/>
          <a:lstStyle/>
          <a:p>
            <a:pPr marL="0" indent="0">
              <a:lnSpc>
                <a:spcPts val="3005"/>
              </a:lnSpc>
              <a:buNone/>
            </a:pPr>
            <a:endParaRPr lang="en-US" sz="1880" dirty="0"/>
          </a:p>
        </p:txBody>
      </p:sp>
      <p:sp>
        <p:nvSpPr>
          <p:cNvPr id="19" name="Text 15"/>
          <p:cNvSpPr/>
          <p:nvPr/>
        </p:nvSpPr>
        <p:spPr>
          <a:xfrm>
            <a:off x="10308312" y="6071830"/>
            <a:ext cx="3248978" cy="1144429"/>
          </a:xfrm>
          <a:prstGeom prst="rect">
            <a:avLst/>
          </a:prstGeom>
          <a:noFill/>
        </p:spPr>
        <p:txBody>
          <a:bodyPr wrap="square" rtlCol="0" anchor="t"/>
          <a:lstStyle/>
          <a:p>
            <a:pPr marL="0" indent="0">
              <a:lnSpc>
                <a:spcPts val="3005"/>
              </a:lnSpc>
              <a:buNone/>
            </a:pPr>
            <a:endParaRPr lang="en-US" sz="1880" dirty="0"/>
          </a:p>
        </p:txBody>
      </p:sp>
      <p:sp>
        <p:nvSpPr>
          <p:cNvPr id="4" name="TextBox 3"/>
          <p:cNvSpPr txBox="1"/>
          <p:nvPr/>
        </p:nvSpPr>
        <p:spPr>
          <a:xfrm>
            <a:off x="1431451" y="1083156"/>
            <a:ext cx="11767498" cy="6555641"/>
          </a:xfrm>
          <a:prstGeom prst="rect">
            <a:avLst/>
          </a:prstGeom>
          <a:noFill/>
        </p:spPr>
        <p:txBody>
          <a:bodyPr wrap="square" rtlCol="0">
            <a:spAutoFit/>
          </a:bodyPr>
          <a:lstStyle/>
          <a:p>
            <a:pPr algn="just"/>
            <a:r>
              <a:rPr lang="en-IN" sz="2000" b="1" dirty="0">
                <a:solidFill>
                  <a:srgbClr val="000000"/>
                </a:solidFill>
                <a:effectLst/>
                <a:latin typeface="Times New Roman" panose="02020603050405020304" pitchFamily="18" charset="0"/>
                <a:cs typeface="Times New Roman" panose="02020603050405020304" pitchFamily="18" charset="0"/>
              </a:rPr>
              <a:t>[1] </a:t>
            </a:r>
            <a:r>
              <a:rPr lang="en-IN" sz="2000" dirty="0">
                <a:solidFill>
                  <a:srgbClr val="000000"/>
                </a:solidFill>
                <a:effectLst/>
                <a:latin typeface="Times New Roman" panose="02020603050405020304" pitchFamily="18" charset="0"/>
                <a:cs typeface="Times New Roman" panose="02020603050405020304" pitchFamily="18" charset="0"/>
              </a:rPr>
              <a:t>Rakesh Kumar, M.P. Singh, Prabhat Kumar and J.P. Singh (2015), “Crop Selection Method to Maximize Crop </a:t>
            </a:r>
            <a:endParaRPr lang="en-IN" sz="2000" dirty="0">
              <a:latin typeface="Times New Roman" panose="02020603050405020304" pitchFamily="18" charset="0"/>
              <a:cs typeface="Times New Roman" panose="02020603050405020304" pitchFamily="18" charset="0"/>
            </a:endParaRPr>
          </a:p>
          <a:p>
            <a:pPr algn="just"/>
            <a:r>
              <a:rPr lang="en-IN" sz="2000" dirty="0">
                <a:solidFill>
                  <a:srgbClr val="000000"/>
                </a:solidFill>
                <a:effectLst/>
                <a:latin typeface="Times New Roman" panose="02020603050405020304" pitchFamily="18" charset="0"/>
                <a:cs typeface="Times New Roman" panose="02020603050405020304" pitchFamily="18" charset="0"/>
              </a:rPr>
              <a:t>Yield Rate using Machine Learning Technique”, International Conference on Smart Technologies and Management for Computing, Communication, Controls, Energy and Materials (ICSTM). </a:t>
            </a:r>
            <a:endParaRPr lang="en-IN" sz="2000" dirty="0">
              <a:solidFill>
                <a:srgbClr val="000000"/>
              </a:solidFill>
              <a:effectLst/>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b="1" dirty="0">
                <a:solidFill>
                  <a:srgbClr val="000000"/>
                </a:solidFill>
                <a:effectLst/>
                <a:latin typeface="Times New Roman" panose="02020603050405020304" pitchFamily="18" charset="0"/>
                <a:cs typeface="Times New Roman" panose="02020603050405020304" pitchFamily="18" charset="0"/>
              </a:rPr>
              <a:t>[2] </a:t>
            </a:r>
            <a:r>
              <a:rPr lang="en-IN" sz="2000" dirty="0">
                <a:solidFill>
                  <a:srgbClr val="000000"/>
                </a:solidFill>
                <a:effectLst/>
                <a:latin typeface="Times New Roman" panose="02020603050405020304" pitchFamily="18" charset="0"/>
                <a:cs typeface="Times New Roman" panose="02020603050405020304" pitchFamily="18" charset="0"/>
              </a:rPr>
              <a:t>Kumar, Y. Jeevan Nagendra, V. </a:t>
            </a:r>
            <a:r>
              <a:rPr lang="en-IN" sz="2000" dirty="0" err="1">
                <a:solidFill>
                  <a:srgbClr val="000000"/>
                </a:solidFill>
                <a:effectLst/>
                <a:latin typeface="Times New Roman" panose="02020603050405020304" pitchFamily="18" charset="0"/>
                <a:cs typeface="Times New Roman" panose="02020603050405020304" pitchFamily="18" charset="0"/>
              </a:rPr>
              <a:t>Spandana</a:t>
            </a:r>
            <a:r>
              <a:rPr lang="en-IN" sz="2000" dirty="0">
                <a:solidFill>
                  <a:srgbClr val="000000"/>
                </a:solidFill>
                <a:effectLst/>
                <a:latin typeface="Times New Roman" panose="02020603050405020304" pitchFamily="18" charset="0"/>
                <a:cs typeface="Times New Roman" panose="02020603050405020304" pitchFamily="18" charset="0"/>
              </a:rPr>
              <a:t>, V. S. Vaishnavi, K. Neha, and V. G. R. R. Devi. "Supervised </a:t>
            </a:r>
            <a:endParaRPr lang="en-IN" sz="2000" dirty="0">
              <a:latin typeface="Times New Roman" panose="02020603050405020304" pitchFamily="18" charset="0"/>
              <a:cs typeface="Times New Roman" panose="02020603050405020304" pitchFamily="18" charset="0"/>
            </a:endParaRPr>
          </a:p>
          <a:p>
            <a:pPr algn="just"/>
            <a:r>
              <a:rPr lang="en-IN" sz="2000" dirty="0">
                <a:solidFill>
                  <a:srgbClr val="000000"/>
                </a:solidFill>
                <a:effectLst/>
                <a:latin typeface="Times New Roman" panose="02020603050405020304" pitchFamily="18" charset="0"/>
                <a:cs typeface="Times New Roman" panose="02020603050405020304" pitchFamily="18" charset="0"/>
              </a:rPr>
              <a:t>Machine learning Approach for Crop Yield Prediction in Agriculture Sector." In 2020 5th International Conference on Communication and Electronic Systems (ICCES), pp. 736-741. IEEE, 2020 </a:t>
            </a:r>
            <a:endParaRPr lang="en-IN" sz="2000" dirty="0">
              <a:solidFill>
                <a:srgbClr val="000000"/>
              </a:solidFill>
              <a:effectLst/>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b="1" dirty="0">
                <a:solidFill>
                  <a:srgbClr val="000000"/>
                </a:solidFill>
                <a:effectLst/>
                <a:latin typeface="Times New Roman" panose="02020603050405020304" pitchFamily="18" charset="0"/>
                <a:cs typeface="Times New Roman" panose="02020603050405020304" pitchFamily="18" charset="0"/>
              </a:rPr>
              <a:t>[3] </a:t>
            </a:r>
            <a:r>
              <a:rPr lang="en-IN" sz="2000" dirty="0">
                <a:solidFill>
                  <a:srgbClr val="000000"/>
                </a:solidFill>
                <a:effectLst/>
                <a:latin typeface="Times New Roman" panose="02020603050405020304" pitchFamily="18" charset="0"/>
                <a:cs typeface="Times New Roman" panose="02020603050405020304" pitchFamily="18" charset="0"/>
              </a:rPr>
              <a:t>Kulkarni, Nidhi H., G. N. Srinivasan, B. </a:t>
            </a:r>
            <a:r>
              <a:rPr lang="en-IN" sz="2000" dirty="0" err="1">
                <a:solidFill>
                  <a:srgbClr val="000000"/>
                </a:solidFill>
                <a:effectLst/>
                <a:latin typeface="Times New Roman" panose="02020603050405020304" pitchFamily="18" charset="0"/>
                <a:cs typeface="Times New Roman" panose="02020603050405020304" pitchFamily="18" charset="0"/>
              </a:rPr>
              <a:t>M.Sagar</a:t>
            </a:r>
            <a:r>
              <a:rPr lang="en-IN" sz="2000" dirty="0">
                <a:solidFill>
                  <a:srgbClr val="000000"/>
                </a:solidFill>
                <a:effectLst/>
                <a:latin typeface="Times New Roman" panose="02020603050405020304" pitchFamily="18" charset="0"/>
                <a:cs typeface="Times New Roman" panose="02020603050405020304" pitchFamily="18" charset="0"/>
              </a:rPr>
              <a:t>, and N. K. Cauvery. "Improving Crop Productivity Through </a:t>
            </a:r>
            <a:endParaRPr lang="en-IN" sz="2000" dirty="0">
              <a:latin typeface="Times New Roman" panose="02020603050405020304" pitchFamily="18" charset="0"/>
              <a:cs typeface="Times New Roman" panose="02020603050405020304" pitchFamily="18" charset="0"/>
            </a:endParaRPr>
          </a:p>
          <a:p>
            <a:pPr algn="just"/>
            <a:r>
              <a:rPr lang="en-IN" sz="2000" dirty="0">
                <a:solidFill>
                  <a:srgbClr val="000000"/>
                </a:solidFill>
                <a:effectLst/>
                <a:latin typeface="Times New Roman" panose="02020603050405020304" pitchFamily="18" charset="0"/>
                <a:cs typeface="Times New Roman" panose="02020603050405020304" pitchFamily="18" charset="0"/>
              </a:rPr>
              <a:t>Crop Recommendation System Using </a:t>
            </a:r>
            <a:r>
              <a:rPr lang="en-IN" sz="2000" dirty="0" err="1">
                <a:solidFill>
                  <a:srgbClr val="000000"/>
                </a:solidFill>
                <a:effectLst/>
                <a:latin typeface="Times New Roman" panose="02020603050405020304" pitchFamily="18" charset="0"/>
                <a:cs typeface="Times New Roman" panose="02020603050405020304" pitchFamily="18" charset="0"/>
              </a:rPr>
              <a:t>Ensembling</a:t>
            </a:r>
            <a:r>
              <a:rPr lang="en-IN" sz="2000" dirty="0">
                <a:solidFill>
                  <a:srgbClr val="000000"/>
                </a:solidFill>
                <a:effectLst/>
                <a:latin typeface="Times New Roman" panose="02020603050405020304" pitchFamily="18" charset="0"/>
                <a:cs typeface="Times New Roman" panose="02020603050405020304" pitchFamily="18" charset="0"/>
              </a:rPr>
              <a:t> Technique." In 2018 3rd International Conference on </a:t>
            </a:r>
            <a:endParaRPr lang="en-IN" sz="2000" dirty="0">
              <a:latin typeface="Times New Roman" panose="02020603050405020304" pitchFamily="18" charset="0"/>
              <a:cs typeface="Times New Roman" panose="02020603050405020304" pitchFamily="18" charset="0"/>
            </a:endParaRPr>
          </a:p>
          <a:p>
            <a:pPr algn="just"/>
            <a:r>
              <a:rPr lang="en-IN" sz="2000" dirty="0">
                <a:solidFill>
                  <a:srgbClr val="000000"/>
                </a:solidFill>
                <a:effectLst/>
                <a:latin typeface="Times New Roman" panose="02020603050405020304" pitchFamily="18" charset="0"/>
                <a:cs typeface="Times New Roman" panose="02020603050405020304" pitchFamily="18" charset="0"/>
              </a:rPr>
              <a:t>Computational Systems and Information Technology for Sustainable Solutions (CSITSS), pp. 114-119. IEEE, 2018. </a:t>
            </a:r>
            <a:endParaRPr lang="en-IN" sz="2000" dirty="0">
              <a:solidFill>
                <a:srgbClr val="000000"/>
              </a:solidFill>
              <a:effectLst/>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r>
              <a:rPr lang="en-IN" sz="2000" b="1" dirty="0">
                <a:solidFill>
                  <a:srgbClr val="000000"/>
                </a:solidFill>
                <a:effectLst/>
                <a:latin typeface="Times New Roman" panose="02020603050405020304" pitchFamily="18" charset="0"/>
                <a:cs typeface="Times New Roman" panose="02020603050405020304" pitchFamily="18" charset="0"/>
              </a:rPr>
              <a:t>[4] </a:t>
            </a:r>
            <a:r>
              <a:rPr lang="en-US" sz="2000" b="1" dirty="0">
                <a:solidFill>
                  <a:srgbClr val="000000"/>
                </a:solidFill>
                <a:effectLst/>
                <a:latin typeface="Times New Roman" panose="02020603050405020304" pitchFamily="18" charset="0"/>
                <a:cs typeface="Times New Roman" panose="02020603050405020304" pitchFamily="18" charset="0"/>
              </a:rPr>
              <a:t>"</a:t>
            </a:r>
            <a:r>
              <a:rPr lang="en-US" sz="2000" dirty="0" err="1">
                <a:solidFill>
                  <a:srgbClr val="000000"/>
                </a:solidFill>
                <a:effectLst/>
                <a:latin typeface="Times New Roman" panose="02020603050405020304" pitchFamily="18" charset="0"/>
                <a:cs typeface="Times New Roman" panose="02020603050405020304" pitchFamily="18" charset="0"/>
              </a:rPr>
              <a:t>Precisio</a:t>
            </a:r>
            <a:r>
              <a:rPr lang="en-US" sz="2000" dirty="0">
                <a:solidFill>
                  <a:srgbClr val="000000"/>
                </a:solidFill>
                <a:effectLst/>
                <a:latin typeface="Times New Roman" panose="02020603050405020304" pitchFamily="18" charset="0"/>
                <a:cs typeface="Times New Roman" panose="02020603050405020304" pitchFamily="18" charset="0"/>
              </a:rPr>
              <a:t> Agriculture Technology for Crop </a:t>
            </a:r>
            <a:r>
              <a:rPr lang="en-US" sz="2000" dirty="0" err="1">
                <a:solidFill>
                  <a:srgbClr val="000000"/>
                </a:solidFill>
                <a:effectLst/>
                <a:latin typeface="Times New Roman" panose="02020603050405020304" pitchFamily="18" charset="0"/>
                <a:cs typeface="Times New Roman" panose="02020603050405020304" pitchFamily="18" charset="0"/>
              </a:rPr>
              <a:t>Farming",Authors</a:t>
            </a:r>
            <a:r>
              <a:rPr lang="en-US" sz="2000" dirty="0">
                <a:solidFill>
                  <a:srgbClr val="000000"/>
                </a:solidFill>
                <a:effectLst/>
                <a:latin typeface="Times New Roman" panose="02020603050405020304" pitchFamily="18" charset="0"/>
                <a:cs typeface="Times New Roman" panose="02020603050405020304" pitchFamily="18" charset="0"/>
              </a:rPr>
              <a:t>: </a:t>
            </a:r>
            <a:r>
              <a:rPr lang="en-US" sz="2000" dirty="0" err="1">
                <a:solidFill>
                  <a:srgbClr val="000000"/>
                </a:solidFill>
                <a:effectLst/>
                <a:latin typeface="Times New Roman" panose="02020603050405020304" pitchFamily="18" charset="0"/>
                <a:cs typeface="Times New Roman" panose="02020603050405020304" pitchFamily="18" charset="0"/>
              </a:rPr>
              <a:t>QinZhang,Publisher</a:t>
            </a:r>
            <a:r>
              <a:rPr lang="en-US" sz="2000" dirty="0">
                <a:solidFill>
                  <a:srgbClr val="000000"/>
                </a:solidFill>
                <a:effectLst/>
                <a:latin typeface="Times New Roman" panose="02020603050405020304" pitchFamily="18" charset="0"/>
                <a:cs typeface="Times New Roman" panose="02020603050405020304" pitchFamily="18" charset="0"/>
              </a:rPr>
              <a:t>: Academic Press</a:t>
            </a:r>
            <a:endParaRPr lang="en-US" sz="2000" dirty="0">
              <a:solidFill>
                <a:srgbClr val="000000"/>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pPr algn="just"/>
            <a:r>
              <a:rPr lang="en-IN" sz="2000" b="1" dirty="0">
                <a:solidFill>
                  <a:srgbClr val="000000"/>
                </a:solidFill>
                <a:effectLst/>
                <a:latin typeface="Times New Roman" panose="02020603050405020304" pitchFamily="18" charset="0"/>
                <a:cs typeface="Times New Roman" panose="02020603050405020304" pitchFamily="18" charset="0"/>
              </a:rPr>
              <a:t>[5]</a:t>
            </a:r>
            <a:r>
              <a:rPr lang="en-IN" sz="2000" dirty="0">
                <a:solidFill>
                  <a:srgbClr val="000000"/>
                </a:solidFill>
                <a:effectLst/>
                <a:latin typeface="Times New Roman" panose="02020603050405020304" pitchFamily="18" charset="0"/>
                <a:cs typeface="Times New Roman" panose="02020603050405020304" pitchFamily="18" charset="0"/>
              </a:rPr>
              <a:t> </a:t>
            </a:r>
            <a:r>
              <a:rPr lang="en-IN" sz="2000" dirty="0" err="1">
                <a:solidFill>
                  <a:srgbClr val="000000"/>
                </a:solidFill>
                <a:effectLst/>
                <a:latin typeface="Times New Roman" panose="02020603050405020304" pitchFamily="18" charset="0"/>
                <a:cs typeface="Times New Roman" panose="02020603050405020304" pitchFamily="18" charset="0"/>
              </a:rPr>
              <a:t>Jharna</a:t>
            </a:r>
            <a:r>
              <a:rPr lang="en-IN" sz="2000" dirty="0">
                <a:solidFill>
                  <a:srgbClr val="000000"/>
                </a:solidFill>
                <a:effectLst/>
                <a:latin typeface="Times New Roman" panose="02020603050405020304" pitchFamily="18" charset="0"/>
                <a:cs typeface="Times New Roman" panose="02020603050405020304" pitchFamily="18" charset="0"/>
              </a:rPr>
              <a:t> Majumdar, Sneha </a:t>
            </a:r>
            <a:r>
              <a:rPr lang="en-IN" sz="2000" dirty="0" err="1">
                <a:solidFill>
                  <a:srgbClr val="000000"/>
                </a:solidFill>
                <a:effectLst/>
                <a:latin typeface="Times New Roman" panose="02020603050405020304" pitchFamily="18" charset="0"/>
                <a:cs typeface="Times New Roman" panose="02020603050405020304" pitchFamily="18" charset="0"/>
              </a:rPr>
              <a:t>Naraseeyappa</a:t>
            </a:r>
            <a:r>
              <a:rPr lang="en-IN" sz="2000" dirty="0">
                <a:solidFill>
                  <a:srgbClr val="000000"/>
                </a:solidFill>
                <a:effectLst/>
                <a:latin typeface="Times New Roman" panose="02020603050405020304" pitchFamily="18" charset="0"/>
                <a:cs typeface="Times New Roman" panose="02020603050405020304" pitchFamily="18" charset="0"/>
              </a:rPr>
              <a:t> and Shilpa </a:t>
            </a:r>
            <a:r>
              <a:rPr lang="en-IN" sz="2000" dirty="0" err="1">
                <a:solidFill>
                  <a:srgbClr val="000000"/>
                </a:solidFill>
                <a:effectLst/>
                <a:latin typeface="Times New Roman" panose="02020603050405020304" pitchFamily="18" charset="0"/>
                <a:cs typeface="Times New Roman" panose="02020603050405020304" pitchFamily="18" charset="0"/>
              </a:rPr>
              <a:t>Ankalaki</a:t>
            </a:r>
            <a:r>
              <a:rPr lang="en-IN" sz="2000" dirty="0">
                <a:solidFill>
                  <a:srgbClr val="000000"/>
                </a:solidFill>
                <a:effectLst/>
                <a:latin typeface="Times New Roman" panose="02020603050405020304" pitchFamily="18" charset="0"/>
                <a:cs typeface="Times New Roman" panose="02020603050405020304" pitchFamily="18" charset="0"/>
              </a:rPr>
              <a:t>, Analysis of agriculture data using data mining </a:t>
            </a:r>
            <a:endParaRPr lang="en-IN" sz="2000" dirty="0">
              <a:latin typeface="Times New Roman" panose="02020603050405020304" pitchFamily="18" charset="0"/>
              <a:cs typeface="Times New Roman" panose="02020603050405020304" pitchFamily="18" charset="0"/>
            </a:endParaRPr>
          </a:p>
          <a:p>
            <a:pPr algn="just"/>
            <a:r>
              <a:rPr lang="en-IN" sz="2000" dirty="0">
                <a:solidFill>
                  <a:srgbClr val="000000"/>
                </a:solidFill>
                <a:effectLst/>
                <a:latin typeface="Times New Roman" panose="02020603050405020304" pitchFamily="18" charset="0"/>
                <a:cs typeface="Times New Roman" panose="02020603050405020304" pitchFamily="18" charset="0"/>
              </a:rPr>
              <a:t>techniques: application of big data, Springer journal, 2017 </a:t>
            </a:r>
            <a:endParaRPr lang="en-IN" sz="2000" dirty="0">
              <a:solidFill>
                <a:srgbClr val="000000"/>
              </a:solidFill>
              <a:effectLst/>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r>
              <a:rPr lang="en-IN" sz="2000" b="1" dirty="0">
                <a:solidFill>
                  <a:srgbClr val="000000"/>
                </a:solidFill>
                <a:effectLst/>
                <a:latin typeface="Times New Roman" panose="02020603050405020304" pitchFamily="18" charset="0"/>
                <a:cs typeface="Times New Roman" panose="02020603050405020304" pitchFamily="18" charset="0"/>
              </a:rPr>
              <a:t>[6] "</a:t>
            </a:r>
            <a:r>
              <a:rPr lang="en-IN" sz="2000" dirty="0">
                <a:solidFill>
                  <a:srgbClr val="000000"/>
                </a:solidFill>
                <a:effectLst/>
                <a:latin typeface="Times New Roman" panose="02020603050405020304" pitchFamily="18" charset="0"/>
                <a:cs typeface="Times New Roman" panose="02020603050405020304" pitchFamily="18" charset="0"/>
              </a:rPr>
              <a:t>Machine Learning Techniques for Agriculture” Authors: K.V. Kale, </a:t>
            </a:r>
            <a:r>
              <a:rPr lang="en-IN" sz="2000" dirty="0" err="1">
                <a:solidFill>
                  <a:srgbClr val="000000"/>
                </a:solidFill>
                <a:effectLst/>
                <a:latin typeface="Times New Roman" panose="02020603050405020304" pitchFamily="18" charset="0"/>
                <a:cs typeface="Times New Roman" panose="02020603050405020304" pitchFamily="18" charset="0"/>
              </a:rPr>
              <a:t>S.L.Nalbalwar</a:t>
            </a:r>
            <a:r>
              <a:rPr lang="en-IN" sz="2000" dirty="0">
                <a:solidFill>
                  <a:srgbClr val="000000"/>
                </a:solidFill>
                <a:effectLst/>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a:t>
            </a:r>
            <a:r>
              <a:rPr lang="en-IN" sz="2000" dirty="0">
                <a:solidFill>
                  <a:srgbClr val="000000"/>
                </a:solidFill>
                <a:effectLst/>
                <a:latin typeface="Times New Roman" panose="02020603050405020304" pitchFamily="18" charset="0"/>
                <a:cs typeface="Times New Roman" panose="02020603050405020304" pitchFamily="18" charset="0"/>
              </a:rPr>
              <a:t>Publisher :CRC Press . </a:t>
            </a:r>
            <a:endParaRPr lang="en-IN" sz="2000" dirty="0">
              <a:latin typeface="Times New Roman" panose="02020603050405020304" pitchFamily="18" charset="0"/>
              <a:cs typeface="Times New Roman" panose="02020603050405020304" pitchFamily="18" charset="0"/>
            </a:endParaRPr>
          </a:p>
          <a:p>
            <a:r>
              <a:rPr lang="en-IN" sz="2000" dirty="0">
                <a:solidFill>
                  <a:srgbClr val="000000"/>
                </a:solidFill>
                <a:effectLst/>
                <a:latin typeface="Times New Roman" panose="02020603050405020304" pitchFamily="18" charset="0"/>
                <a:cs typeface="Times New Roman" panose="02020603050405020304" pitchFamily="18" charset="0"/>
              </a:rPr>
              <a:t>Description: This textbook covers various machine learning techniques applied in agriculture, including crop yield prediction and crop recommendation systems based on soil and environmental data.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20" y="0"/>
            <a:ext cx="14630400" cy="8229600"/>
          </a:xfrm>
          <a:prstGeom prst="rect">
            <a:avLst/>
          </a:prstGeom>
          <a:solidFill>
            <a:srgbClr val="F9F4BE"/>
          </a:solidFill>
        </p:spPr>
        <p:txBody>
          <a:bodyPr/>
          <a:lstStyle/>
          <a:p>
            <a:endParaRPr lang="en-IN"/>
          </a:p>
        </p:txBody>
      </p:sp>
      <p:sp>
        <p:nvSpPr>
          <p:cNvPr id="3" name="Shape 1"/>
          <p:cNvSpPr/>
          <p:nvPr/>
        </p:nvSpPr>
        <p:spPr>
          <a:xfrm>
            <a:off x="57873" y="-1862"/>
            <a:ext cx="14630400" cy="8229600"/>
          </a:xfrm>
          <a:prstGeom prst="rect">
            <a:avLst/>
          </a:prstGeom>
          <a:solidFill>
            <a:srgbClr val="FFFDE6"/>
          </a:solidFill>
        </p:spPr>
        <p:txBody>
          <a:bodyPr/>
          <a:lstStyle/>
          <a:p>
            <a:endParaRPr lang="en-IN" dirty="0">
              <a:effectLst>
                <a:outerShdw blurRad="38100" dist="38100" dir="2700000" algn="tl">
                  <a:srgbClr val="000000">
                    <a:alpha val="43137"/>
                  </a:srgbClr>
                </a:outerShdw>
              </a:effectLst>
            </a:endParaRPr>
          </a:p>
        </p:txBody>
      </p:sp>
      <p:sp>
        <p:nvSpPr>
          <p:cNvPr id="6" name="Text 2"/>
          <p:cNvSpPr/>
          <p:nvPr/>
        </p:nvSpPr>
        <p:spPr>
          <a:xfrm>
            <a:off x="5877791" y="463667"/>
            <a:ext cx="5962412" cy="745331"/>
          </a:xfrm>
          <a:prstGeom prst="rect">
            <a:avLst/>
          </a:prstGeom>
          <a:noFill/>
        </p:spPr>
        <p:txBody>
          <a:bodyPr wrap="none" rtlCol="0" anchor="t"/>
          <a:lstStyle/>
          <a:p>
            <a:pPr marL="0" indent="0">
              <a:lnSpc>
                <a:spcPts val="5870"/>
              </a:lnSpc>
              <a:buNone/>
            </a:pPr>
            <a:endParaRPr lang="en-US" sz="4000" dirty="0">
              <a:latin typeface="Times New Roman" panose="02020603050405020304" pitchFamily="18" charset="0"/>
              <a:cs typeface="Times New Roman" panose="02020603050405020304" pitchFamily="18" charset="0"/>
            </a:endParaRPr>
          </a:p>
        </p:txBody>
      </p:sp>
      <p:sp>
        <p:nvSpPr>
          <p:cNvPr id="9" name="Text 5"/>
          <p:cNvSpPr/>
          <p:nvPr/>
        </p:nvSpPr>
        <p:spPr>
          <a:xfrm>
            <a:off x="6574750" y="2116336"/>
            <a:ext cx="3248978" cy="381476"/>
          </a:xfrm>
          <a:prstGeom prst="rect">
            <a:avLst/>
          </a:prstGeom>
          <a:noFill/>
        </p:spPr>
        <p:txBody>
          <a:bodyPr wrap="none" rtlCol="0" anchor="t"/>
          <a:lstStyle/>
          <a:p>
            <a:pPr marL="0" indent="0">
              <a:lnSpc>
                <a:spcPts val="3005"/>
              </a:lnSpc>
              <a:buNone/>
            </a:pPr>
            <a:endParaRPr lang="en-US" sz="1880" dirty="0"/>
          </a:p>
        </p:txBody>
      </p:sp>
      <p:sp>
        <p:nvSpPr>
          <p:cNvPr id="10" name="Text 6"/>
          <p:cNvSpPr/>
          <p:nvPr/>
        </p:nvSpPr>
        <p:spPr>
          <a:xfrm>
            <a:off x="10308312" y="2116336"/>
            <a:ext cx="3248978" cy="762953"/>
          </a:xfrm>
          <a:prstGeom prst="rect">
            <a:avLst/>
          </a:prstGeom>
          <a:noFill/>
        </p:spPr>
        <p:txBody>
          <a:bodyPr wrap="square" rtlCol="0" anchor="t"/>
          <a:lstStyle/>
          <a:p>
            <a:pPr marL="0" indent="0">
              <a:lnSpc>
                <a:spcPts val="3005"/>
              </a:lnSpc>
              <a:buNone/>
            </a:pPr>
            <a:endParaRPr lang="en-US" sz="1880" dirty="0"/>
          </a:p>
        </p:txBody>
      </p:sp>
      <p:sp>
        <p:nvSpPr>
          <p:cNvPr id="12" name="Text 8"/>
          <p:cNvSpPr/>
          <p:nvPr/>
        </p:nvSpPr>
        <p:spPr>
          <a:xfrm>
            <a:off x="6574750" y="3180517"/>
            <a:ext cx="3248978" cy="381476"/>
          </a:xfrm>
          <a:prstGeom prst="rect">
            <a:avLst/>
          </a:prstGeom>
          <a:noFill/>
        </p:spPr>
        <p:txBody>
          <a:bodyPr wrap="none" rtlCol="0" anchor="t"/>
          <a:lstStyle/>
          <a:p>
            <a:pPr marL="0" indent="0">
              <a:lnSpc>
                <a:spcPts val="3005"/>
              </a:lnSpc>
              <a:buNone/>
            </a:pPr>
            <a:endParaRPr lang="en-US" sz="1880" dirty="0"/>
          </a:p>
        </p:txBody>
      </p:sp>
      <p:sp>
        <p:nvSpPr>
          <p:cNvPr id="13" name="Text 9"/>
          <p:cNvSpPr/>
          <p:nvPr/>
        </p:nvSpPr>
        <p:spPr>
          <a:xfrm>
            <a:off x="10308312" y="3180517"/>
            <a:ext cx="3248978" cy="1144429"/>
          </a:xfrm>
          <a:prstGeom prst="rect">
            <a:avLst/>
          </a:prstGeom>
          <a:noFill/>
        </p:spPr>
        <p:txBody>
          <a:bodyPr wrap="square" rtlCol="0" anchor="t"/>
          <a:lstStyle/>
          <a:p>
            <a:pPr marL="0" indent="0">
              <a:lnSpc>
                <a:spcPts val="3005"/>
              </a:lnSpc>
              <a:buNone/>
            </a:pPr>
            <a:endParaRPr lang="en-US" sz="1880" dirty="0"/>
          </a:p>
        </p:txBody>
      </p:sp>
      <p:sp>
        <p:nvSpPr>
          <p:cNvPr id="15" name="Text 11"/>
          <p:cNvSpPr/>
          <p:nvPr/>
        </p:nvSpPr>
        <p:spPr>
          <a:xfrm>
            <a:off x="6574750" y="4626173"/>
            <a:ext cx="3248978" cy="381476"/>
          </a:xfrm>
          <a:prstGeom prst="rect">
            <a:avLst/>
          </a:prstGeom>
          <a:noFill/>
        </p:spPr>
        <p:txBody>
          <a:bodyPr wrap="none" rtlCol="0" anchor="t"/>
          <a:lstStyle/>
          <a:p>
            <a:pPr marL="0" indent="0">
              <a:lnSpc>
                <a:spcPts val="3005"/>
              </a:lnSpc>
              <a:buNone/>
            </a:pPr>
            <a:endParaRPr lang="en-US" sz="1880" dirty="0"/>
          </a:p>
        </p:txBody>
      </p:sp>
      <p:sp>
        <p:nvSpPr>
          <p:cNvPr id="16" name="Text 12"/>
          <p:cNvSpPr/>
          <p:nvPr/>
        </p:nvSpPr>
        <p:spPr>
          <a:xfrm>
            <a:off x="10308312" y="4626173"/>
            <a:ext cx="3248978" cy="1144429"/>
          </a:xfrm>
          <a:prstGeom prst="rect">
            <a:avLst/>
          </a:prstGeom>
          <a:noFill/>
        </p:spPr>
        <p:txBody>
          <a:bodyPr wrap="square" rtlCol="0" anchor="t"/>
          <a:lstStyle/>
          <a:p>
            <a:pPr marL="0" indent="0">
              <a:lnSpc>
                <a:spcPts val="3005"/>
              </a:lnSpc>
              <a:buNone/>
            </a:pPr>
            <a:endParaRPr lang="en-US" sz="1880" dirty="0"/>
          </a:p>
          <a:p>
            <a:pPr marL="0" indent="0">
              <a:lnSpc>
                <a:spcPts val="3005"/>
              </a:lnSpc>
              <a:buNone/>
            </a:pPr>
            <a:endParaRPr lang="en-US" sz="1880" dirty="0"/>
          </a:p>
        </p:txBody>
      </p:sp>
      <p:sp>
        <p:nvSpPr>
          <p:cNvPr id="18" name="Text 14"/>
          <p:cNvSpPr/>
          <p:nvPr/>
        </p:nvSpPr>
        <p:spPr>
          <a:xfrm>
            <a:off x="6574750" y="6071830"/>
            <a:ext cx="3248978" cy="381476"/>
          </a:xfrm>
          <a:prstGeom prst="rect">
            <a:avLst/>
          </a:prstGeom>
          <a:noFill/>
        </p:spPr>
        <p:txBody>
          <a:bodyPr wrap="none" rtlCol="0" anchor="t"/>
          <a:lstStyle/>
          <a:p>
            <a:pPr marL="0" indent="0">
              <a:lnSpc>
                <a:spcPts val="3005"/>
              </a:lnSpc>
              <a:buNone/>
            </a:pPr>
            <a:endParaRPr lang="en-US" sz="1880" dirty="0"/>
          </a:p>
        </p:txBody>
      </p:sp>
      <p:sp>
        <p:nvSpPr>
          <p:cNvPr id="19" name="Text 15"/>
          <p:cNvSpPr/>
          <p:nvPr/>
        </p:nvSpPr>
        <p:spPr>
          <a:xfrm>
            <a:off x="10308312" y="6071830"/>
            <a:ext cx="3248978" cy="1144429"/>
          </a:xfrm>
          <a:prstGeom prst="rect">
            <a:avLst/>
          </a:prstGeom>
          <a:noFill/>
        </p:spPr>
        <p:txBody>
          <a:bodyPr wrap="square" rtlCol="0" anchor="t"/>
          <a:lstStyle/>
          <a:p>
            <a:pPr marL="0" indent="0">
              <a:lnSpc>
                <a:spcPts val="3005"/>
              </a:lnSpc>
              <a:buNone/>
            </a:pPr>
            <a:endParaRPr lang="en-US" sz="1880" dirty="0"/>
          </a:p>
        </p:txBody>
      </p:sp>
      <p:sp>
        <p:nvSpPr>
          <p:cNvPr id="4" name="TextBox 3"/>
          <p:cNvSpPr txBox="1"/>
          <p:nvPr/>
        </p:nvSpPr>
        <p:spPr>
          <a:xfrm>
            <a:off x="1412111" y="3124907"/>
            <a:ext cx="11412638" cy="1569660"/>
          </a:xfrm>
          <a:prstGeom prst="rect">
            <a:avLst/>
          </a:prstGeom>
          <a:noFill/>
        </p:spPr>
        <p:txBody>
          <a:bodyPr wrap="square" rtlCol="0">
            <a:spAutoFit/>
          </a:bodyPr>
          <a:lstStyle/>
          <a:p>
            <a:pPr algn="ctr"/>
            <a:r>
              <a:rPr lang="en-IN" sz="9600" b="1" i="1" dirty="0">
                <a:effectLst>
                  <a:outerShdw blurRad="38100" dist="38100" dir="2700000" algn="tl">
                    <a:srgbClr val="000000">
                      <a:alpha val="43137"/>
                    </a:srgbClr>
                  </a:outerShdw>
                </a:effectLst>
                <a:latin typeface="Algerian" panose="04020705040A02060702" pitchFamily="82" charset="0"/>
              </a:rPr>
              <a:t>THANK YOU</a:t>
            </a:r>
            <a:endParaRPr lang="en-IN" sz="9600" b="1" i="1" dirty="0">
              <a:effectLst>
                <a:outerShdw blurRad="38100" dist="38100" dir="2700000" algn="tl">
                  <a:srgbClr val="000000">
                    <a:alpha val="43137"/>
                  </a:srgbClr>
                </a:outerShdw>
              </a:effectLst>
              <a:latin typeface="Algerian" panose="04020705040A02060702" pitchFamily="8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p:spPr>
        <p:txBody>
          <a:bodyPr/>
          <a:lstStyle/>
          <a:p>
            <a:endParaRPr lang="en-IN"/>
          </a:p>
        </p:txBody>
      </p:sp>
      <p:sp>
        <p:nvSpPr>
          <p:cNvPr id="3" name="Shape 1"/>
          <p:cNvSpPr/>
          <p:nvPr/>
        </p:nvSpPr>
        <p:spPr>
          <a:xfrm>
            <a:off x="0" y="19050"/>
            <a:ext cx="14630400" cy="8229600"/>
          </a:xfrm>
          <a:prstGeom prst="rect">
            <a:avLst/>
          </a:prstGeom>
          <a:solidFill>
            <a:srgbClr val="FFFDE6"/>
          </a:solidFill>
        </p:spPr>
        <p:txBody>
          <a:bodyPr/>
          <a:lstStyle/>
          <a:p>
            <a:endParaRPr lang="en-IN" dirty="0"/>
          </a:p>
        </p:txBody>
      </p:sp>
      <p:pic>
        <p:nvPicPr>
          <p:cNvPr id="4" name="Image 0" descr="preencoded.png"/>
          <p:cNvPicPr>
            <a:picLocks noChangeAspect="1"/>
          </p:cNvPicPr>
          <p:nvPr/>
        </p:nvPicPr>
        <p:blipFill>
          <a:blip r:embed="rId1"/>
          <a:stretch>
            <a:fillRect/>
          </a:stretch>
        </p:blipFill>
        <p:spPr>
          <a:xfrm>
            <a:off x="9933266" y="0"/>
            <a:ext cx="4697133" cy="8229600"/>
          </a:xfrm>
          <a:prstGeom prst="rect">
            <a:avLst/>
          </a:prstGeom>
        </p:spPr>
      </p:pic>
      <p:pic>
        <p:nvPicPr>
          <p:cNvPr id="5" name="Image 1" descr="preencoded.png"/>
          <p:cNvPicPr>
            <a:picLocks noChangeAspect="1"/>
          </p:cNvPicPr>
          <p:nvPr/>
        </p:nvPicPr>
        <p:blipFill rotWithShape="1">
          <a:blip r:embed="rId2"/>
          <a:srcRect b="5311"/>
          <a:stretch>
            <a:fillRect/>
          </a:stretch>
        </p:blipFill>
        <p:spPr>
          <a:xfrm>
            <a:off x="10344148" y="308610"/>
            <a:ext cx="3946091" cy="7501890"/>
          </a:xfrm>
          <a:prstGeom prst="rect">
            <a:avLst/>
          </a:prstGeom>
        </p:spPr>
      </p:pic>
      <p:sp>
        <p:nvSpPr>
          <p:cNvPr id="6" name="Text 2"/>
          <p:cNvSpPr/>
          <p:nvPr/>
        </p:nvSpPr>
        <p:spPr>
          <a:xfrm>
            <a:off x="1334810" y="-238244"/>
            <a:ext cx="5580340" cy="1093708"/>
          </a:xfrm>
          <a:prstGeom prst="rect">
            <a:avLst/>
          </a:prstGeom>
          <a:noFill/>
        </p:spPr>
        <p:txBody>
          <a:bodyPr wrap="square" rtlCol="0" anchor="t"/>
          <a:lstStyle/>
          <a:p>
            <a:pPr marL="0" indent="0">
              <a:lnSpc>
                <a:spcPts val="8385"/>
              </a:lnSpc>
              <a:buNone/>
            </a:pPr>
            <a:r>
              <a:rPr lang="en-US" sz="3200" b="1" dirty="0">
                <a:solidFill>
                  <a:srgbClr val="233939"/>
                </a:solidFill>
                <a:latin typeface="Times New Roman" panose="02020603050405020304" pitchFamily="18" charset="0"/>
                <a:ea typeface="Syne" pitchFamily="34" charset="-122"/>
                <a:cs typeface="Times New Roman" panose="02020603050405020304" pitchFamily="18" charset="0"/>
              </a:rPr>
              <a:t>Crop Recommendation System</a:t>
            </a:r>
            <a:endParaRPr lang="en-US" sz="3200" dirty="0">
              <a:latin typeface="Times New Roman" panose="02020603050405020304" pitchFamily="18" charset="0"/>
              <a:cs typeface="Times New Roman" panose="02020603050405020304" pitchFamily="18" charset="0"/>
            </a:endParaRPr>
          </a:p>
        </p:txBody>
      </p:sp>
      <p:sp>
        <p:nvSpPr>
          <p:cNvPr id="8" name="Shape 4"/>
          <p:cNvSpPr/>
          <p:nvPr/>
        </p:nvSpPr>
        <p:spPr>
          <a:xfrm>
            <a:off x="864037" y="6233279"/>
            <a:ext cx="394930" cy="394930"/>
          </a:xfrm>
          <a:prstGeom prst="roundRect">
            <a:avLst>
              <a:gd name="adj" fmla="val 23151155"/>
            </a:avLst>
          </a:prstGeom>
          <a:noFill/>
          <a:ln w="7620">
            <a:solidFill>
              <a:srgbClr val="FFFFFF"/>
            </a:solidFill>
            <a:prstDash val="solid"/>
          </a:ln>
        </p:spPr>
        <p:txBody>
          <a:bodyPr/>
          <a:lstStyle/>
          <a:p>
            <a:endParaRPr lang="en-IN"/>
          </a:p>
        </p:txBody>
      </p:sp>
      <p:sp>
        <p:nvSpPr>
          <p:cNvPr id="11" name="TextBox 10"/>
          <p:cNvSpPr txBox="1"/>
          <p:nvPr/>
        </p:nvSpPr>
        <p:spPr>
          <a:xfrm>
            <a:off x="2352677" y="845939"/>
            <a:ext cx="5362575"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    Introduction</a:t>
            </a:r>
            <a:endParaRPr lang="en-IN"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40161" y="1902440"/>
            <a:ext cx="9499164" cy="2123658"/>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Recommendation System:</a:t>
            </a:r>
            <a:endParaRPr lang="en-US" sz="28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 recommendation system, also known as a recommender system, is a type of software application that provides personalized suggestions to users based on various data inputs. These systems analyze user preferences, behaviors, and other contextual information to recommend products, services, or information that are likely to be of interest to the user.</a:t>
            </a:r>
            <a:endParaRPr lang="en-IN" sz="2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261283" y="4525119"/>
            <a:ext cx="9410701" cy="2677656"/>
          </a:xfrm>
          <a:prstGeom prst="rect">
            <a:avLst/>
          </a:prstGeom>
          <a:noFill/>
        </p:spPr>
        <p:txBody>
          <a:bodyPr wrap="square" rtlCol="0">
            <a:spAutoFit/>
          </a:bodyPr>
          <a:lstStyle/>
          <a:p>
            <a:pPr algn="just"/>
            <a:r>
              <a:rPr lang="en-IN" sz="2800" b="1" dirty="0">
                <a:latin typeface="Times New Roman" panose="02020603050405020304" pitchFamily="18" charset="0"/>
                <a:cs typeface="Times New Roman" panose="02020603050405020304" pitchFamily="18" charset="0"/>
              </a:rPr>
              <a:t>Introduction Crop Recommendation System:</a:t>
            </a:r>
            <a:endParaRPr lang="en-IN" sz="28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Crop Recommendation System is an advanced machine learning application designed to assist farmers and agricultural professionals in selecting the most appropriate crops based on various environmental and soil conditions. By analyzing factors such as soil type, climate, rainfall, temperature, humidity, and pH levels, the system aims to optimize crop yields and profitability. Utilizing historical data and predictive models, it offers personalized recommendations tailored to specific farms or regional conditions, thus enhancing productivity and sustainability.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p:spPr>
        <p:txBody>
          <a:bodyPr/>
          <a:lstStyle/>
          <a:p>
            <a:endParaRPr lang="en-IN"/>
          </a:p>
        </p:txBody>
      </p:sp>
      <p:sp>
        <p:nvSpPr>
          <p:cNvPr id="3" name="Shape 1"/>
          <p:cNvSpPr/>
          <p:nvPr/>
        </p:nvSpPr>
        <p:spPr>
          <a:xfrm>
            <a:off x="-2738" y="28575"/>
            <a:ext cx="14630400" cy="8229600"/>
          </a:xfrm>
          <a:prstGeom prst="rect">
            <a:avLst/>
          </a:prstGeom>
          <a:solidFill>
            <a:srgbClr val="FFFDE6"/>
          </a:solidFill>
        </p:spPr>
        <p:txBody>
          <a:bodyPr/>
          <a:lstStyle/>
          <a:p>
            <a:endParaRPr lang="en-IN" dirty="0"/>
          </a:p>
        </p:txBody>
      </p:sp>
      <p:sp>
        <p:nvSpPr>
          <p:cNvPr id="4" name="Text 2"/>
          <p:cNvSpPr/>
          <p:nvPr/>
        </p:nvSpPr>
        <p:spPr>
          <a:xfrm>
            <a:off x="864037" y="628650"/>
            <a:ext cx="12916138" cy="2543413"/>
          </a:xfrm>
          <a:prstGeom prst="rect">
            <a:avLst/>
          </a:prstGeom>
          <a:noFill/>
        </p:spPr>
        <p:txBody>
          <a:bodyPr wrap="none" rtlCol="0" anchor="t"/>
          <a:lstStyle/>
          <a:p>
            <a:pPr marL="0" indent="0">
              <a:lnSpc>
                <a:spcPts val="6075"/>
              </a:lnSpc>
              <a:buNone/>
            </a:pPr>
            <a:endParaRPr lang="en-US" sz="4860" dirty="0"/>
          </a:p>
        </p:txBody>
      </p:sp>
      <p:sp>
        <p:nvSpPr>
          <p:cNvPr id="12" name="TextBox 11"/>
          <p:cNvSpPr txBox="1"/>
          <p:nvPr/>
        </p:nvSpPr>
        <p:spPr>
          <a:xfrm>
            <a:off x="376586" y="628650"/>
            <a:ext cx="6007775" cy="5016758"/>
          </a:xfrm>
          <a:prstGeom prst="rect">
            <a:avLst/>
          </a:prstGeom>
          <a:noFill/>
        </p:spPr>
        <p:txBody>
          <a:bodyPr wrap="square" rtlCol="0">
            <a:spAutoFit/>
          </a:bodyPr>
          <a:lstStyle/>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system supports informed decision-making in agriculture by addressing the challenges of selecting the right crops for diverse environments. It allows users to input relevant data, preprocesses this data to manage missing values and normalize features, and employs various machine learning algorithms, including decision trees, random forests, support vector machines (SVM), and gradient boosting techniques. After training and evaluating these models on historical data, the system provides crop recommendations based on the input parameters. Additionally, it features a user-friendly interface where users can easily input their data, view recommendations, and explore further information.</a:t>
            </a:r>
            <a:endParaRPr lang="en-IN" sz="20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1"/>
          <a:stretch>
            <a:fillRect/>
          </a:stretch>
        </p:blipFill>
        <p:spPr>
          <a:xfrm>
            <a:off x="6607629" y="856238"/>
            <a:ext cx="7596289" cy="53268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p:spPr>
        <p:txBody>
          <a:bodyPr/>
          <a:lstStyle/>
          <a:p>
            <a:endParaRPr lang="en-IN"/>
          </a:p>
        </p:txBody>
      </p:sp>
      <p:sp>
        <p:nvSpPr>
          <p:cNvPr id="3" name="Shape 1"/>
          <p:cNvSpPr/>
          <p:nvPr/>
        </p:nvSpPr>
        <p:spPr>
          <a:xfrm>
            <a:off x="0" y="9525"/>
            <a:ext cx="14630400" cy="8231505"/>
          </a:xfrm>
          <a:prstGeom prst="rect">
            <a:avLst/>
          </a:prstGeom>
          <a:solidFill>
            <a:srgbClr val="FFFDE6"/>
          </a:solidFill>
        </p:spPr>
        <p:txBody>
          <a:bodyPr/>
          <a:lstStyle/>
          <a:p>
            <a:endParaRPr lang="en-IN"/>
          </a:p>
        </p:txBody>
      </p:sp>
      <p:pic>
        <p:nvPicPr>
          <p:cNvPr id="4" name="Image 0" descr="preencoded.png"/>
          <p:cNvPicPr>
            <a:picLocks noChangeAspect="1"/>
          </p:cNvPicPr>
          <p:nvPr/>
        </p:nvPicPr>
        <p:blipFill>
          <a:blip r:embed="rId1"/>
          <a:stretch>
            <a:fillRect/>
          </a:stretch>
        </p:blipFill>
        <p:spPr>
          <a:xfrm>
            <a:off x="0" y="0"/>
            <a:ext cx="5486400" cy="8231505"/>
          </a:xfrm>
          <a:prstGeom prst="rect">
            <a:avLst/>
          </a:prstGeom>
        </p:spPr>
      </p:pic>
      <p:pic>
        <p:nvPicPr>
          <p:cNvPr id="5" name="Image 1" descr="preencoded.png"/>
          <p:cNvPicPr>
            <a:picLocks noChangeAspect="1"/>
          </p:cNvPicPr>
          <p:nvPr/>
        </p:nvPicPr>
        <p:blipFill>
          <a:blip r:embed="rId2"/>
          <a:stretch>
            <a:fillRect/>
          </a:stretch>
        </p:blipFill>
        <p:spPr>
          <a:xfrm>
            <a:off x="300752" y="2375535"/>
            <a:ext cx="4884777" cy="3480435"/>
          </a:xfrm>
          <a:prstGeom prst="rect">
            <a:avLst/>
          </a:prstGeom>
        </p:spPr>
      </p:pic>
      <p:sp>
        <p:nvSpPr>
          <p:cNvPr id="6" name="Text 2"/>
          <p:cNvSpPr/>
          <p:nvPr/>
        </p:nvSpPr>
        <p:spPr>
          <a:xfrm>
            <a:off x="6328648" y="661749"/>
            <a:ext cx="6179939" cy="751999"/>
          </a:xfrm>
          <a:prstGeom prst="rect">
            <a:avLst/>
          </a:prstGeom>
          <a:noFill/>
        </p:spPr>
        <p:txBody>
          <a:bodyPr wrap="none" rtlCol="0" anchor="t"/>
          <a:lstStyle/>
          <a:p>
            <a:pPr marL="0" indent="0">
              <a:lnSpc>
                <a:spcPts val="5920"/>
              </a:lnSpc>
              <a:buNone/>
            </a:pPr>
            <a:r>
              <a:rPr lang="en-US" sz="4800" b="1" dirty="0">
                <a:solidFill>
                  <a:srgbClr val="233939"/>
                </a:solidFill>
                <a:latin typeface="Times New Roman" panose="02020603050405020304" pitchFamily="18" charset="0"/>
                <a:ea typeface="Syne" pitchFamily="34" charset="-122"/>
                <a:cs typeface="Times New Roman" panose="02020603050405020304" pitchFamily="18" charset="0"/>
              </a:rPr>
              <a:t>Problem Definition</a:t>
            </a:r>
            <a:endParaRPr lang="en-US" sz="4800" dirty="0">
              <a:latin typeface="Times New Roman" panose="02020603050405020304" pitchFamily="18" charset="0"/>
              <a:cs typeface="Times New Roman" panose="02020603050405020304" pitchFamily="18" charset="0"/>
            </a:endParaRPr>
          </a:p>
        </p:txBody>
      </p:sp>
      <p:sp>
        <p:nvSpPr>
          <p:cNvPr id="10" name="Text 6"/>
          <p:cNvSpPr/>
          <p:nvPr/>
        </p:nvSpPr>
        <p:spPr>
          <a:xfrm>
            <a:off x="6619101" y="2135386"/>
            <a:ext cx="140851" cy="360998"/>
          </a:xfrm>
          <a:prstGeom prst="rect">
            <a:avLst/>
          </a:prstGeom>
          <a:noFill/>
        </p:spPr>
        <p:txBody>
          <a:bodyPr wrap="none" rtlCol="0" anchor="t"/>
          <a:lstStyle/>
          <a:p>
            <a:pPr marL="0" indent="0" algn="ctr">
              <a:lnSpc>
                <a:spcPts val="2840"/>
              </a:lnSpc>
              <a:buNone/>
            </a:pPr>
            <a:endParaRPr lang="en-US" sz="2840" dirty="0"/>
          </a:p>
        </p:txBody>
      </p:sp>
      <p:sp>
        <p:nvSpPr>
          <p:cNvPr id="12" name="Text 8"/>
          <p:cNvSpPr/>
          <p:nvPr/>
        </p:nvSpPr>
        <p:spPr>
          <a:xfrm>
            <a:off x="5787153" y="1665514"/>
            <a:ext cx="8001000" cy="5421086"/>
          </a:xfrm>
          <a:prstGeom prst="rect">
            <a:avLst/>
          </a:prstGeom>
          <a:noFill/>
        </p:spPr>
        <p:txBody>
          <a:bodyPr wrap="square" rtlCol="0" anchor="t"/>
          <a:lstStyle/>
          <a:p>
            <a:pPr>
              <a:lnSpc>
                <a:spcPts val="3110"/>
              </a:lnSpc>
            </a:pPr>
            <a:r>
              <a:rPr lang="en-US" sz="2800" b="1" dirty="0">
                <a:solidFill>
                  <a:srgbClr val="233939"/>
                </a:solidFill>
                <a:latin typeface="Times New Roman" panose="02020603050405020304" pitchFamily="18" charset="0"/>
                <a:ea typeface="Syne" pitchFamily="34" charset="-122"/>
                <a:cs typeface="Times New Roman" panose="02020603050405020304" pitchFamily="18" charset="0"/>
              </a:rPr>
              <a:t>Crop Recommendation System </a:t>
            </a:r>
            <a:endParaRPr lang="en-US" sz="2800" dirty="0">
              <a:latin typeface="Times New Roman" panose="02020603050405020304" pitchFamily="18" charset="0"/>
              <a:cs typeface="Times New Roman" panose="02020603050405020304" pitchFamily="18" charset="0"/>
            </a:endParaRPr>
          </a:p>
          <a:p>
            <a:pPr marL="0" indent="0">
              <a:lnSpc>
                <a:spcPts val="3110"/>
              </a:lnSpc>
              <a:buNone/>
            </a:pPr>
            <a:endParaRPr lang="en-US" sz="2400" dirty="0">
              <a:solidFill>
                <a:srgbClr val="3B4E4E"/>
              </a:solidFill>
              <a:latin typeface="Times New Roman" panose="02020603050405020304" pitchFamily="18" charset="0"/>
              <a:ea typeface="Overpass" pitchFamily="34" charset="-122"/>
              <a:cs typeface="Times New Roman" panose="02020603050405020304" pitchFamily="18" charset="0"/>
            </a:endParaRPr>
          </a:p>
          <a:p>
            <a:pPr marL="0" indent="0">
              <a:lnSpc>
                <a:spcPts val="3110"/>
              </a:lnSpc>
              <a:buNone/>
            </a:pPr>
            <a:endParaRPr lang="en-US" sz="2400" dirty="0">
              <a:solidFill>
                <a:srgbClr val="3B4E4E"/>
              </a:solidFill>
              <a:latin typeface="Times New Roman" panose="02020603050405020304" pitchFamily="18" charset="0"/>
              <a:ea typeface="Overpass" pitchFamily="34" charset="-122"/>
              <a:cs typeface="Times New Roman" panose="02020603050405020304" pitchFamily="18" charset="0"/>
            </a:endParaRPr>
          </a:p>
          <a:p>
            <a:pPr marL="0" indent="0" algn="just">
              <a:lnSpc>
                <a:spcPts val="3110"/>
              </a:lnSpc>
              <a:buNone/>
            </a:pPr>
            <a:r>
              <a:rPr lang="en-US" sz="2000" dirty="0">
                <a:solidFill>
                  <a:srgbClr val="3B4E4E"/>
                </a:solidFill>
                <a:latin typeface="Times New Roman" panose="02020603050405020304" pitchFamily="18" charset="0"/>
                <a:ea typeface="Overpass" pitchFamily="34" charset="-122"/>
                <a:cs typeface="Times New Roman" panose="02020603050405020304" pitchFamily="18" charset="0"/>
              </a:rPr>
              <a:t>Farmers and agricultural professionals often face challenges in selecting suitable crops for their land due to the complexity of factors such as soil type, climate, rainfall, temperature, humidity, and pH levels. Making suboptimal crop choices can lead to reduced yields and profitability. The Crop Recommendation System addresses this issue by leveraging machine learning to analyze historical data and environmental conditions, providing tailored crop recommendations to optimize agricultural productivity and profitability.</a:t>
            </a:r>
            <a:endParaRPr lang="en-US" sz="2000" dirty="0">
              <a:latin typeface="Times New Roman" panose="02020603050405020304" pitchFamily="18" charset="0"/>
              <a:cs typeface="Times New Roman" panose="02020603050405020304" pitchFamily="18" charset="0"/>
            </a:endParaRPr>
          </a:p>
        </p:txBody>
      </p:sp>
      <p:sp>
        <p:nvSpPr>
          <p:cNvPr id="15" name="Text 11"/>
          <p:cNvSpPr/>
          <p:nvPr/>
        </p:nvSpPr>
        <p:spPr>
          <a:xfrm>
            <a:off x="6576834" y="4147304"/>
            <a:ext cx="225266" cy="360998"/>
          </a:xfrm>
          <a:prstGeom prst="rect">
            <a:avLst/>
          </a:prstGeom>
          <a:noFill/>
        </p:spPr>
        <p:txBody>
          <a:bodyPr wrap="none" rtlCol="0" anchor="t"/>
          <a:lstStyle/>
          <a:p>
            <a:pPr marL="0" indent="0" algn="ctr">
              <a:lnSpc>
                <a:spcPts val="2840"/>
              </a:lnSpc>
              <a:buNone/>
            </a:pPr>
            <a:endParaRPr lang="en-US" sz="284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p:spPr>
        <p:txBody>
          <a:bodyPr/>
          <a:lstStyle/>
          <a:p>
            <a:endParaRPr lang="en-IN"/>
          </a:p>
        </p:txBody>
      </p:sp>
      <p:sp>
        <p:nvSpPr>
          <p:cNvPr id="3" name="Shape 1"/>
          <p:cNvSpPr/>
          <p:nvPr/>
        </p:nvSpPr>
        <p:spPr>
          <a:xfrm>
            <a:off x="0" y="0"/>
            <a:ext cx="14721840" cy="8229600"/>
          </a:xfrm>
          <a:prstGeom prst="rect">
            <a:avLst/>
          </a:prstGeom>
          <a:solidFill>
            <a:srgbClr val="FFFDE6"/>
          </a:solidFill>
        </p:spPr>
        <p:txBody>
          <a:bodyPr/>
          <a:lstStyle/>
          <a:p>
            <a:endParaRPr lang="en-IN"/>
          </a:p>
        </p:txBody>
      </p:sp>
      <p:sp>
        <p:nvSpPr>
          <p:cNvPr id="4" name="Text 2"/>
          <p:cNvSpPr/>
          <p:nvPr/>
        </p:nvSpPr>
        <p:spPr>
          <a:xfrm>
            <a:off x="4402403" y="269541"/>
            <a:ext cx="6172200" cy="771525"/>
          </a:xfrm>
          <a:prstGeom prst="rect">
            <a:avLst/>
          </a:prstGeom>
          <a:noFill/>
        </p:spPr>
        <p:txBody>
          <a:bodyPr wrap="none" rtlCol="0" anchor="t"/>
          <a:lstStyle/>
          <a:p>
            <a:pPr marL="0" indent="0">
              <a:lnSpc>
                <a:spcPts val="6075"/>
              </a:lnSpc>
              <a:buNone/>
            </a:pPr>
            <a:r>
              <a:rPr lang="en-US" sz="4860" b="1" dirty="0">
                <a:solidFill>
                  <a:srgbClr val="233939"/>
                </a:solidFill>
                <a:latin typeface="Times New Roman" panose="02020603050405020304" pitchFamily="18" charset="0"/>
                <a:ea typeface="Tahoma" panose="020B0604030504040204" pitchFamily="34" charset="0"/>
                <a:cs typeface="Times New Roman" panose="02020603050405020304" pitchFamily="18" charset="0"/>
              </a:rPr>
              <a:t>Literature Survey</a:t>
            </a:r>
            <a:endParaRPr lang="en-US" sz="486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 3"/>
          <p:cNvSpPr/>
          <p:nvPr/>
        </p:nvSpPr>
        <p:spPr>
          <a:xfrm>
            <a:off x="2017922" y="1656805"/>
            <a:ext cx="4295791" cy="531224"/>
          </a:xfrm>
          <a:prstGeom prst="rect">
            <a:avLst/>
          </a:prstGeom>
          <a:noFill/>
        </p:spPr>
        <p:txBody>
          <a:bodyPr wrap="none" rtlCol="0" anchor="t"/>
          <a:lstStyle/>
          <a:p>
            <a:pPr marL="0" indent="0">
              <a:lnSpc>
                <a:spcPts val="3040"/>
              </a:lnSpc>
              <a:buNone/>
            </a:pP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1261007" y="2451429"/>
            <a:ext cx="12454993" cy="3415971"/>
          </a:xfrm>
          <a:prstGeom prst="rect">
            <a:avLst/>
          </a:prstGeom>
          <a:noFill/>
        </p:spPr>
        <p:txBody>
          <a:bodyPr wrap="square" rtlCol="0" anchor="t"/>
          <a:lstStyle/>
          <a:p>
            <a:pPr marL="0" indent="0">
              <a:lnSpc>
                <a:spcPts val="3110"/>
              </a:lnSpc>
              <a:buNone/>
            </a:pPr>
            <a:endParaRPr lang="en-US" sz="24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424543" y="1310606"/>
            <a:ext cx="14042571" cy="5847755"/>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1."Agricultural Crop Recommendation System using Machine Learning Techniques" </a:t>
            </a:r>
            <a:r>
              <a:rPr lang="en-US" sz="2200" dirty="0">
                <a:latin typeface="Times New Roman" panose="02020603050405020304" pitchFamily="18" charset="0"/>
                <a:cs typeface="Times New Roman" panose="02020603050405020304" pitchFamily="18" charset="0"/>
              </a:rPr>
              <a:t>by Sathish Kumar and S. Siva </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Sathya: </a:t>
            </a:r>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Description</a:t>
            </a:r>
            <a:r>
              <a:rPr lang="en-US" sz="2200" dirty="0">
                <a:latin typeface="Times New Roman" panose="02020603050405020304" pitchFamily="18" charset="0"/>
                <a:cs typeface="Times New Roman" panose="02020603050405020304" pitchFamily="18" charset="0"/>
              </a:rPr>
              <a:t> : This paper proposes a crop recommendation system that uses machine learning techniques such as decision </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trees, k-nearest neighbors, and support vector machines. The system considers factors such as soil type, climate, and </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historical crop yield data to provide personalized recommendations to farmers.</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"Crop Recommendation System using Machine Learning Algorithms" </a:t>
            </a:r>
            <a:r>
              <a:rPr lang="en-US" sz="2200" dirty="0">
                <a:latin typeface="Times New Roman" panose="02020603050405020304" pitchFamily="18" charset="0"/>
                <a:cs typeface="Times New Roman" panose="02020603050405020304" pitchFamily="18" charset="0"/>
              </a:rPr>
              <a:t>by </a:t>
            </a:r>
            <a:r>
              <a:rPr lang="en-US" sz="2200" dirty="0" err="1">
                <a:latin typeface="Times New Roman" panose="02020603050405020304" pitchFamily="18" charset="0"/>
                <a:cs typeface="Times New Roman" panose="02020603050405020304" pitchFamily="18" charset="0"/>
              </a:rPr>
              <a:t>Anitha</a:t>
            </a:r>
            <a:r>
              <a:rPr lang="en-US" sz="2200" dirty="0">
                <a:latin typeface="Times New Roman" panose="02020603050405020304" pitchFamily="18" charset="0"/>
                <a:cs typeface="Times New Roman" panose="02020603050405020304" pitchFamily="18" charset="0"/>
              </a:rPr>
              <a:t> and P. Sivakumar:</a:t>
            </a:r>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Description</a:t>
            </a:r>
            <a:r>
              <a:rPr lang="en-US" sz="2200" dirty="0">
                <a:latin typeface="Times New Roman" panose="02020603050405020304" pitchFamily="18" charset="0"/>
                <a:cs typeface="Times New Roman" panose="02020603050405020304" pitchFamily="18" charset="0"/>
              </a:rPr>
              <a:t> : This study presents a crop recommendation system that utilizes machine learning algorithms like random forest and logistic </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regression. The system takes into account factors such as soil pH, temperature, rainfall, and nutrient content to </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suggest suitable crops for cultivation.</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3</a:t>
            </a:r>
            <a:r>
              <a:rPr lang="en-US" sz="2200" b="1" dirty="0">
                <a:latin typeface="Times New Roman" panose="02020603050405020304" pitchFamily="18" charset="0"/>
                <a:cs typeface="Times New Roman" panose="02020603050405020304" pitchFamily="18" charset="0"/>
              </a:rPr>
              <a:t>. "Crop Recommendation System using Machine Learning Techniques for Precision Agriculture" </a:t>
            </a:r>
            <a:r>
              <a:rPr lang="en-US" sz="2200" dirty="0">
                <a:latin typeface="Times New Roman" panose="02020603050405020304" pitchFamily="18" charset="0"/>
                <a:cs typeface="Times New Roman" panose="02020603050405020304" pitchFamily="18" charset="0"/>
              </a:rPr>
              <a:t>by Rajkumar and </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M. Chandrasekaran: </a:t>
            </a:r>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Description</a:t>
            </a:r>
            <a:r>
              <a:rPr lang="en-US" sz="2200" dirty="0">
                <a:latin typeface="Times New Roman" panose="02020603050405020304" pitchFamily="18" charset="0"/>
                <a:cs typeface="Times New Roman" panose="02020603050405020304" pitchFamily="18" charset="0"/>
              </a:rPr>
              <a:t> :  This research paper proposes a crop recommendation system that combines machine learning </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algorithms with precision agriculture techniques. The system considers factors such as soil moisture, temperature, </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and nutrient levels to provide real-time recommendations for optimal crop selection and management.</a:t>
            </a:r>
            <a:endParaRPr lang="en-IN" sz="22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1"/>
          <a:stretch>
            <a:fillRect/>
          </a:stretch>
        </p:blipFill>
        <p:spPr>
          <a:xfrm>
            <a:off x="0" y="0"/>
            <a:ext cx="14721839"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p:spPr>
        <p:txBody>
          <a:bodyPr/>
          <a:lstStyle/>
          <a:p>
            <a:endParaRPr lang="en-IN"/>
          </a:p>
        </p:txBody>
      </p:sp>
      <p:sp>
        <p:nvSpPr>
          <p:cNvPr id="3" name="Shape 1"/>
          <p:cNvSpPr/>
          <p:nvPr/>
        </p:nvSpPr>
        <p:spPr>
          <a:xfrm>
            <a:off x="-91440" y="0"/>
            <a:ext cx="14721840" cy="8229600"/>
          </a:xfrm>
          <a:prstGeom prst="rect">
            <a:avLst/>
          </a:prstGeom>
          <a:solidFill>
            <a:srgbClr val="FFFDE6"/>
          </a:solidFill>
        </p:spPr>
        <p:txBody>
          <a:bodyPr/>
          <a:lstStyle/>
          <a:p>
            <a:endParaRPr lang="en-IN" dirty="0"/>
          </a:p>
        </p:txBody>
      </p:sp>
      <p:sp>
        <p:nvSpPr>
          <p:cNvPr id="4" name="Text 2"/>
          <p:cNvSpPr/>
          <p:nvPr/>
        </p:nvSpPr>
        <p:spPr>
          <a:xfrm>
            <a:off x="4038600" y="289442"/>
            <a:ext cx="6172200" cy="771525"/>
          </a:xfrm>
          <a:prstGeom prst="rect">
            <a:avLst/>
          </a:prstGeom>
          <a:noFill/>
        </p:spPr>
        <p:txBody>
          <a:bodyPr wrap="none" rtlCol="0" anchor="t"/>
          <a:lstStyle/>
          <a:p>
            <a:pPr marL="0" indent="0">
              <a:lnSpc>
                <a:spcPts val="6075"/>
              </a:lnSpc>
              <a:buNone/>
            </a:pPr>
            <a:r>
              <a:rPr lang="en-US" sz="4860" b="1" dirty="0">
                <a:solidFill>
                  <a:srgbClr val="233939"/>
                </a:solidFill>
                <a:latin typeface="Times New Roman" panose="02020603050405020304" pitchFamily="18" charset="0"/>
                <a:ea typeface="Syne" pitchFamily="34" charset="-122"/>
                <a:cs typeface="Times New Roman" panose="02020603050405020304" pitchFamily="18" charset="0"/>
              </a:rPr>
              <a:t>Literature Survey</a:t>
            </a:r>
            <a:endParaRPr lang="en-US" sz="4860" dirty="0">
              <a:latin typeface="Times New Roman" panose="02020603050405020304" pitchFamily="18" charset="0"/>
              <a:cs typeface="Times New Roman" panose="02020603050405020304" pitchFamily="18" charset="0"/>
            </a:endParaRPr>
          </a:p>
          <a:p>
            <a:pPr marL="0" indent="0">
              <a:lnSpc>
                <a:spcPts val="6075"/>
              </a:lnSpc>
              <a:buNone/>
            </a:pPr>
            <a:endParaRPr lang="en-US" sz="4860" dirty="0"/>
          </a:p>
        </p:txBody>
      </p:sp>
      <p:sp>
        <p:nvSpPr>
          <p:cNvPr id="5" name="Text 3"/>
          <p:cNvSpPr/>
          <p:nvPr/>
        </p:nvSpPr>
        <p:spPr>
          <a:xfrm>
            <a:off x="2017922" y="1656805"/>
            <a:ext cx="4295791" cy="531224"/>
          </a:xfrm>
          <a:prstGeom prst="rect">
            <a:avLst/>
          </a:prstGeom>
          <a:noFill/>
        </p:spPr>
        <p:txBody>
          <a:bodyPr wrap="none" rtlCol="0" anchor="t"/>
          <a:lstStyle/>
          <a:p>
            <a:pPr marL="0" indent="0">
              <a:lnSpc>
                <a:spcPts val="3040"/>
              </a:lnSpc>
              <a:buNone/>
            </a:pP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1261007" y="2451429"/>
            <a:ext cx="12454993" cy="3415971"/>
          </a:xfrm>
          <a:prstGeom prst="rect">
            <a:avLst/>
          </a:prstGeom>
          <a:noFill/>
        </p:spPr>
        <p:txBody>
          <a:bodyPr wrap="square" rtlCol="0" anchor="t"/>
          <a:lstStyle/>
          <a:p>
            <a:pPr marL="0" indent="0">
              <a:lnSpc>
                <a:spcPts val="3110"/>
              </a:lnSpc>
              <a:buNone/>
            </a:pPr>
            <a:endParaRPr lang="en-US"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49580" y="1350409"/>
            <a:ext cx="13639800" cy="7540526"/>
          </a:xfrm>
          <a:prstGeom prst="rect">
            <a:avLst/>
          </a:prstGeom>
          <a:noFill/>
        </p:spPr>
        <p:txBody>
          <a:bodyPr wrap="square" rtlCol="0">
            <a:spAutoFit/>
          </a:bodyPr>
          <a:lstStyle/>
          <a:p>
            <a:pPr algn="just"/>
            <a:r>
              <a:rPr lang="en-US" sz="2200" b="1" dirty="0">
                <a:solidFill>
                  <a:srgbClr val="000000"/>
                </a:solidFill>
                <a:effectLst/>
                <a:latin typeface="Times New Roman" panose="02020603050405020304" pitchFamily="18" charset="0"/>
                <a:cs typeface="Times New Roman" panose="02020603050405020304" pitchFamily="18" charset="0"/>
              </a:rPr>
              <a:t>4. "Crop Recommendation System based on Machine Learning Algorithms for Precision Farming" </a:t>
            </a:r>
            <a:r>
              <a:rPr lang="en-US" sz="2200" dirty="0">
                <a:solidFill>
                  <a:srgbClr val="000000"/>
                </a:solidFill>
                <a:effectLst/>
                <a:latin typeface="Times New Roman" panose="02020603050405020304" pitchFamily="18" charset="0"/>
                <a:cs typeface="Times New Roman" panose="02020603050405020304" pitchFamily="18" charset="0"/>
              </a:rPr>
              <a:t>by Gopinath and R. </a:t>
            </a:r>
            <a:r>
              <a:rPr lang="en-US" sz="2200" dirty="0" err="1">
                <a:solidFill>
                  <a:srgbClr val="000000"/>
                </a:solidFill>
                <a:effectLst/>
                <a:latin typeface="Times New Roman" panose="02020603050405020304" pitchFamily="18" charset="0"/>
                <a:cs typeface="Times New Roman" panose="02020603050405020304" pitchFamily="18" charset="0"/>
              </a:rPr>
              <a:t>Ramprabha</a:t>
            </a:r>
            <a:r>
              <a:rPr lang="en-US" sz="2200" dirty="0">
                <a:solidFill>
                  <a:srgbClr val="000000"/>
                </a:solidFill>
                <a:effectLst/>
                <a:latin typeface="Times New Roman" panose="02020603050405020304" pitchFamily="18" charset="0"/>
                <a:cs typeface="Times New Roman" panose="02020603050405020304" pitchFamily="18" charset="0"/>
              </a:rPr>
              <a:t>: </a:t>
            </a:r>
            <a:endParaRPr lang="en-US" sz="2200" dirty="0">
              <a:solidFill>
                <a:srgbClr val="000000"/>
              </a:solidFill>
              <a:effectLst/>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Description</a:t>
            </a:r>
            <a:r>
              <a:rPr lang="en-US" sz="2200" dirty="0">
                <a:latin typeface="Times New Roman" panose="02020603050405020304" pitchFamily="18" charset="0"/>
                <a:cs typeface="Times New Roman" panose="02020603050405020304" pitchFamily="18" charset="0"/>
              </a:rPr>
              <a:t> :  </a:t>
            </a:r>
            <a:r>
              <a:rPr lang="en-US" sz="2200" dirty="0">
                <a:solidFill>
                  <a:srgbClr val="000000"/>
                </a:solidFill>
                <a:effectLst/>
                <a:latin typeface="Times New Roman" panose="02020603050405020304" pitchFamily="18" charset="0"/>
                <a:cs typeface="Times New Roman" panose="02020603050405020304" pitchFamily="18" charset="0"/>
              </a:rPr>
              <a:t>This study presents a crop recommendation system that utilizes machine learning algorithms like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decision trees and support vector machines. The system considers factors such as soil type, climate, and historical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crop yield data to provide personalized recommendations to farmers. </a:t>
            </a:r>
            <a:endParaRPr lang="en-US" sz="2200" dirty="0">
              <a:solidFill>
                <a:srgbClr val="000000"/>
              </a:solidFill>
              <a:effectLst/>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solidFill>
                  <a:srgbClr val="000000"/>
                </a:solidFill>
                <a:effectLst/>
                <a:latin typeface="Times New Roman" panose="02020603050405020304" pitchFamily="18" charset="0"/>
                <a:cs typeface="Times New Roman" panose="02020603050405020304" pitchFamily="18" charset="0"/>
              </a:rPr>
              <a:t>5. "Crop Recommendation System using Machine Learning Techniques for Sustainable Agriculture"</a:t>
            </a:r>
            <a:r>
              <a:rPr lang="en-US" sz="2200" dirty="0">
                <a:solidFill>
                  <a:srgbClr val="000000"/>
                </a:solidFill>
                <a:effectLst/>
                <a:latin typeface="Times New Roman" panose="02020603050405020304" pitchFamily="18" charset="0"/>
                <a:cs typeface="Times New Roman" panose="02020603050405020304" pitchFamily="18" charset="0"/>
              </a:rPr>
              <a:t> by Prabu and A. Rajesh:</a:t>
            </a:r>
            <a:endParaRPr lang="en-US" sz="2200" dirty="0">
              <a:solidFill>
                <a:srgbClr val="000000"/>
              </a:solidFill>
              <a:effectLst/>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Description</a:t>
            </a:r>
            <a:r>
              <a:rPr lang="en-US" sz="2200" dirty="0">
                <a:latin typeface="Times New Roman" panose="02020603050405020304" pitchFamily="18" charset="0"/>
                <a:cs typeface="Times New Roman" panose="02020603050405020304" pitchFamily="18" charset="0"/>
              </a:rPr>
              <a:t> :  </a:t>
            </a:r>
            <a:r>
              <a:rPr lang="en-US" sz="2200" dirty="0">
                <a:solidFill>
                  <a:srgbClr val="000000"/>
                </a:solidFill>
                <a:effectLst/>
                <a:latin typeface="Times New Roman" panose="02020603050405020304" pitchFamily="18" charset="0"/>
                <a:cs typeface="Times New Roman" panose="02020603050405020304" pitchFamily="18" charset="0"/>
              </a:rPr>
              <a:t>This research paper proposes a crop recommendation system that focuses on sustainable agriculture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practices. The system uses machine learning algorithms like neural networks and genetic algorithms to suggest crops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that require fewer resources and have a lower environmental impact.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These studies highlight the potential of machine learning in crop recommendation systems and demonstrate the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benefits of using such systems in improving crop yields, reducing costs, and promoting sustainable agriculture </a:t>
            </a:r>
            <a:endParaRPr lang="en-US" sz="2200" dirty="0">
              <a:latin typeface="Times New Roman" panose="02020603050405020304" pitchFamily="18" charset="0"/>
              <a:cs typeface="Times New Roman" panose="02020603050405020304" pitchFamily="18" charset="0"/>
            </a:endParaRPr>
          </a:p>
          <a:p>
            <a:pPr algn="just"/>
            <a:r>
              <a:rPr lang="en-US" sz="2200" dirty="0" err="1">
                <a:solidFill>
                  <a:srgbClr val="000000"/>
                </a:solidFill>
                <a:effectLst/>
                <a:latin typeface="Times New Roman" panose="02020603050405020304" pitchFamily="18" charset="0"/>
                <a:cs typeface="Times New Roman" panose="02020603050405020304" pitchFamily="18" charset="0"/>
              </a:rPr>
              <a:t>practices.networks</a:t>
            </a:r>
            <a:r>
              <a:rPr lang="en-US" sz="2200" dirty="0">
                <a:solidFill>
                  <a:srgbClr val="000000"/>
                </a:solidFill>
                <a:effectLst/>
                <a:latin typeface="Times New Roman" panose="02020603050405020304" pitchFamily="18" charset="0"/>
                <a:cs typeface="Times New Roman" panose="02020603050405020304" pitchFamily="18" charset="0"/>
              </a:rPr>
              <a:t> world. This competition begins in one’s life from schools and colleges.</a:t>
            </a:r>
            <a:endParaRPr lang="en-US" sz="2200" dirty="0">
              <a:solidFill>
                <a:srgbClr val="000000"/>
              </a:solidFill>
              <a:effectLst/>
              <a:latin typeface="Times New Roman" panose="02020603050405020304" pitchFamily="18" charset="0"/>
              <a:cs typeface="Times New Roman" panose="02020603050405020304" pitchFamily="18" charset="0"/>
            </a:endParaRPr>
          </a:p>
          <a:p>
            <a:pPr algn="just"/>
            <a:endParaRPr lang="en-US" sz="2200" dirty="0">
              <a:solidFill>
                <a:srgbClr val="000000"/>
              </a:solidFill>
              <a:effectLst/>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6.This Paper presented </a:t>
            </a:r>
            <a:r>
              <a:rPr lang="en-US" sz="2200" dirty="0">
                <a:latin typeface="Times New Roman" panose="02020603050405020304" pitchFamily="18" charset="0"/>
                <a:cs typeface="Times New Roman" panose="02020603050405020304" pitchFamily="18" charset="0"/>
              </a:rPr>
              <a:t>by Rakesh Kumar, M.P. Singh, Prabhat Kumar and J.P. Singh proposed use of seven machine learning techniques i.e. ANN, SVM, KNN, Decision Tree, Random Forest, GBDT and Regularized Gradient Forest for crop selection. The system is designed to retrieve all the crops sowed and time of growing at a particular time of the year. Yield rate of each crop is obtained and the crops giving higher yields are selected. The system also proposes a sequence of crops to be planted to get the higher yields.</a:t>
            </a:r>
            <a:endParaRPr lang="en-US" sz="2200" dirty="0">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91440" y="0"/>
            <a:ext cx="14630399" cy="8229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p:spPr>
        <p:txBody>
          <a:bodyPr/>
          <a:lstStyle/>
          <a:p>
            <a:endParaRPr lang="en-IN"/>
          </a:p>
        </p:txBody>
      </p:sp>
      <p:sp>
        <p:nvSpPr>
          <p:cNvPr id="3" name="Shape 1"/>
          <p:cNvSpPr/>
          <p:nvPr/>
        </p:nvSpPr>
        <p:spPr>
          <a:xfrm>
            <a:off x="-91440" y="0"/>
            <a:ext cx="14721840" cy="8229600"/>
          </a:xfrm>
          <a:prstGeom prst="rect">
            <a:avLst/>
          </a:prstGeom>
          <a:solidFill>
            <a:srgbClr val="FFFDE6"/>
          </a:solidFill>
        </p:spPr>
        <p:txBody>
          <a:bodyPr/>
          <a:lstStyle/>
          <a:p>
            <a:endParaRPr lang="en-IN" dirty="0"/>
          </a:p>
        </p:txBody>
      </p:sp>
      <p:sp>
        <p:nvSpPr>
          <p:cNvPr id="4" name="Text 2"/>
          <p:cNvSpPr/>
          <p:nvPr/>
        </p:nvSpPr>
        <p:spPr>
          <a:xfrm>
            <a:off x="4038600" y="289442"/>
            <a:ext cx="6172200" cy="771525"/>
          </a:xfrm>
          <a:prstGeom prst="rect">
            <a:avLst/>
          </a:prstGeom>
          <a:noFill/>
        </p:spPr>
        <p:txBody>
          <a:bodyPr wrap="none" rtlCol="0" anchor="t"/>
          <a:lstStyle/>
          <a:p>
            <a:pPr marL="0" indent="0">
              <a:lnSpc>
                <a:spcPts val="6075"/>
              </a:lnSpc>
              <a:buNone/>
            </a:pPr>
            <a:r>
              <a:rPr lang="en-US" sz="4860" b="1" dirty="0">
                <a:solidFill>
                  <a:srgbClr val="233939"/>
                </a:solidFill>
                <a:latin typeface="Times New Roman" panose="02020603050405020304" pitchFamily="18" charset="0"/>
                <a:ea typeface="Syne" pitchFamily="34" charset="-122"/>
                <a:cs typeface="Times New Roman" panose="02020603050405020304" pitchFamily="18" charset="0"/>
              </a:rPr>
              <a:t>Literature Survey</a:t>
            </a:r>
            <a:endParaRPr lang="en-US" sz="4860" dirty="0">
              <a:latin typeface="Times New Roman" panose="02020603050405020304" pitchFamily="18" charset="0"/>
              <a:cs typeface="Times New Roman" panose="02020603050405020304" pitchFamily="18" charset="0"/>
            </a:endParaRPr>
          </a:p>
          <a:p>
            <a:pPr marL="0" indent="0">
              <a:lnSpc>
                <a:spcPts val="6075"/>
              </a:lnSpc>
              <a:buNone/>
            </a:pPr>
            <a:endParaRPr lang="en-US" sz="4860" dirty="0"/>
          </a:p>
        </p:txBody>
      </p:sp>
      <p:sp>
        <p:nvSpPr>
          <p:cNvPr id="5" name="Text 3"/>
          <p:cNvSpPr/>
          <p:nvPr/>
        </p:nvSpPr>
        <p:spPr>
          <a:xfrm>
            <a:off x="2017922" y="1656805"/>
            <a:ext cx="4295791" cy="531224"/>
          </a:xfrm>
          <a:prstGeom prst="rect">
            <a:avLst/>
          </a:prstGeom>
          <a:noFill/>
        </p:spPr>
        <p:txBody>
          <a:bodyPr wrap="none" rtlCol="0" anchor="t"/>
          <a:lstStyle/>
          <a:p>
            <a:pPr marL="0" indent="0">
              <a:lnSpc>
                <a:spcPts val="3040"/>
              </a:lnSpc>
              <a:buNone/>
            </a:pP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1261007" y="2451429"/>
            <a:ext cx="12454993" cy="3415971"/>
          </a:xfrm>
          <a:prstGeom prst="rect">
            <a:avLst/>
          </a:prstGeom>
          <a:noFill/>
        </p:spPr>
        <p:txBody>
          <a:bodyPr wrap="square" rtlCol="0" anchor="t"/>
          <a:lstStyle/>
          <a:p>
            <a:pPr marL="0" indent="0">
              <a:lnSpc>
                <a:spcPts val="3110"/>
              </a:lnSpc>
              <a:buNone/>
            </a:pPr>
            <a:endParaRPr lang="en-US"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49580" y="1350409"/>
            <a:ext cx="13639800" cy="7540526"/>
          </a:xfrm>
          <a:prstGeom prst="rect">
            <a:avLst/>
          </a:prstGeom>
          <a:noFill/>
        </p:spPr>
        <p:txBody>
          <a:bodyPr wrap="square" rtlCol="0">
            <a:spAutoFit/>
          </a:bodyPr>
          <a:lstStyle/>
          <a:p>
            <a:pPr algn="just"/>
            <a:r>
              <a:rPr lang="en-US" sz="2200" b="1" dirty="0">
                <a:solidFill>
                  <a:srgbClr val="000000"/>
                </a:solidFill>
                <a:effectLst/>
                <a:latin typeface="Times New Roman" panose="02020603050405020304" pitchFamily="18" charset="0"/>
                <a:cs typeface="Times New Roman" panose="02020603050405020304" pitchFamily="18" charset="0"/>
              </a:rPr>
              <a:t>4. "Crop Recommendation System based on Machine Learning Algorithms for Precision Farming" </a:t>
            </a:r>
            <a:r>
              <a:rPr lang="en-US" sz="2200" dirty="0">
                <a:solidFill>
                  <a:srgbClr val="000000"/>
                </a:solidFill>
                <a:effectLst/>
                <a:latin typeface="Times New Roman" panose="02020603050405020304" pitchFamily="18" charset="0"/>
                <a:cs typeface="Times New Roman" panose="02020603050405020304" pitchFamily="18" charset="0"/>
              </a:rPr>
              <a:t>by Gopinath and R. </a:t>
            </a:r>
            <a:r>
              <a:rPr lang="en-US" sz="2200" dirty="0" err="1">
                <a:solidFill>
                  <a:srgbClr val="000000"/>
                </a:solidFill>
                <a:effectLst/>
                <a:latin typeface="Times New Roman" panose="02020603050405020304" pitchFamily="18" charset="0"/>
                <a:cs typeface="Times New Roman" panose="02020603050405020304" pitchFamily="18" charset="0"/>
              </a:rPr>
              <a:t>Ramprabha</a:t>
            </a:r>
            <a:r>
              <a:rPr lang="en-US" sz="2200" dirty="0">
                <a:solidFill>
                  <a:srgbClr val="000000"/>
                </a:solidFill>
                <a:effectLst/>
                <a:latin typeface="Times New Roman" panose="02020603050405020304" pitchFamily="18" charset="0"/>
                <a:cs typeface="Times New Roman" panose="02020603050405020304" pitchFamily="18" charset="0"/>
              </a:rPr>
              <a:t>: </a:t>
            </a:r>
            <a:endParaRPr lang="en-US" sz="2200" dirty="0">
              <a:solidFill>
                <a:srgbClr val="000000"/>
              </a:solidFill>
              <a:effectLst/>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Description</a:t>
            </a:r>
            <a:r>
              <a:rPr lang="en-US" sz="2200" dirty="0">
                <a:latin typeface="Times New Roman" panose="02020603050405020304" pitchFamily="18" charset="0"/>
                <a:cs typeface="Times New Roman" panose="02020603050405020304" pitchFamily="18" charset="0"/>
              </a:rPr>
              <a:t> :  </a:t>
            </a:r>
            <a:r>
              <a:rPr lang="en-US" sz="2200" dirty="0">
                <a:solidFill>
                  <a:srgbClr val="000000"/>
                </a:solidFill>
                <a:effectLst/>
                <a:latin typeface="Times New Roman" panose="02020603050405020304" pitchFamily="18" charset="0"/>
                <a:cs typeface="Times New Roman" panose="02020603050405020304" pitchFamily="18" charset="0"/>
              </a:rPr>
              <a:t>This study presents a crop recommendation system that utilizes machine learning algorithms like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decision trees and support vector machines. The system considers factors such as soil type, climate, and historical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crop yield data to provide personalized recommendations to farmers. </a:t>
            </a:r>
            <a:endParaRPr lang="en-US" sz="2200" dirty="0">
              <a:solidFill>
                <a:srgbClr val="000000"/>
              </a:solidFill>
              <a:effectLst/>
              <a:latin typeface="Times New Roman" panose="02020603050405020304" pitchFamily="18" charset="0"/>
              <a:cs typeface="Times New Roman" panose="02020603050405020304" pitchFamily="18" charset="0"/>
            </a:endParaRPr>
          </a:p>
          <a:p>
            <a:pPr algn="just"/>
            <a:endParaRPr lang="en-US" sz="2200" dirty="0">
              <a:latin typeface="Times New Roman" panose="02020603050405020304" pitchFamily="18" charset="0"/>
              <a:cs typeface="Times New Roman" panose="02020603050405020304" pitchFamily="18" charset="0"/>
            </a:endParaRPr>
          </a:p>
          <a:p>
            <a:pPr algn="just"/>
            <a:r>
              <a:rPr lang="en-US" sz="2200" b="1" dirty="0">
                <a:solidFill>
                  <a:srgbClr val="000000"/>
                </a:solidFill>
                <a:effectLst/>
                <a:latin typeface="Times New Roman" panose="02020603050405020304" pitchFamily="18" charset="0"/>
                <a:cs typeface="Times New Roman" panose="02020603050405020304" pitchFamily="18" charset="0"/>
              </a:rPr>
              <a:t>5. "Crop Recommendation System using Machine Learning Techniques for Sustainable Agriculture"</a:t>
            </a:r>
            <a:r>
              <a:rPr lang="en-US" sz="2200" dirty="0">
                <a:solidFill>
                  <a:srgbClr val="000000"/>
                </a:solidFill>
                <a:effectLst/>
                <a:latin typeface="Times New Roman" panose="02020603050405020304" pitchFamily="18" charset="0"/>
                <a:cs typeface="Times New Roman" panose="02020603050405020304" pitchFamily="18" charset="0"/>
              </a:rPr>
              <a:t> by Prabu and A. Rajesh:</a:t>
            </a:r>
            <a:endParaRPr lang="en-US" sz="2200" dirty="0">
              <a:solidFill>
                <a:srgbClr val="000000"/>
              </a:solidFill>
              <a:effectLst/>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Description</a:t>
            </a:r>
            <a:r>
              <a:rPr lang="en-US" sz="2200" dirty="0">
                <a:latin typeface="Times New Roman" panose="02020603050405020304" pitchFamily="18" charset="0"/>
                <a:cs typeface="Times New Roman" panose="02020603050405020304" pitchFamily="18" charset="0"/>
              </a:rPr>
              <a:t> :  </a:t>
            </a:r>
            <a:r>
              <a:rPr lang="en-US" sz="2200" dirty="0">
                <a:solidFill>
                  <a:srgbClr val="000000"/>
                </a:solidFill>
                <a:effectLst/>
                <a:latin typeface="Times New Roman" panose="02020603050405020304" pitchFamily="18" charset="0"/>
                <a:cs typeface="Times New Roman" panose="02020603050405020304" pitchFamily="18" charset="0"/>
              </a:rPr>
              <a:t>This research paper proposes a crop recommendation system that focuses on sustainable agriculture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practices. The system uses machine learning algorithms like neural networks and genetic algorithms to suggest crops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that require fewer resources and have a lower environmental impact.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These studies highlight the potential of machine learning in crop recommendation systems and demonstrate the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000000"/>
                </a:solidFill>
                <a:effectLst/>
                <a:latin typeface="Times New Roman" panose="02020603050405020304" pitchFamily="18" charset="0"/>
                <a:cs typeface="Times New Roman" panose="02020603050405020304" pitchFamily="18" charset="0"/>
              </a:rPr>
              <a:t>benefits of using such systems in improving crop yields, reducing costs, and promoting sustainable agriculture </a:t>
            </a:r>
            <a:endParaRPr lang="en-US" sz="2200" dirty="0">
              <a:latin typeface="Times New Roman" panose="02020603050405020304" pitchFamily="18" charset="0"/>
              <a:cs typeface="Times New Roman" panose="02020603050405020304" pitchFamily="18" charset="0"/>
            </a:endParaRPr>
          </a:p>
          <a:p>
            <a:pPr algn="just"/>
            <a:r>
              <a:rPr lang="en-US" sz="2200" dirty="0" err="1">
                <a:solidFill>
                  <a:srgbClr val="000000"/>
                </a:solidFill>
                <a:effectLst/>
                <a:latin typeface="Times New Roman" panose="02020603050405020304" pitchFamily="18" charset="0"/>
                <a:cs typeface="Times New Roman" panose="02020603050405020304" pitchFamily="18" charset="0"/>
              </a:rPr>
              <a:t>practices.networks</a:t>
            </a:r>
            <a:r>
              <a:rPr lang="en-US" sz="2200" dirty="0">
                <a:solidFill>
                  <a:srgbClr val="000000"/>
                </a:solidFill>
                <a:effectLst/>
                <a:latin typeface="Times New Roman" panose="02020603050405020304" pitchFamily="18" charset="0"/>
                <a:cs typeface="Times New Roman" panose="02020603050405020304" pitchFamily="18" charset="0"/>
              </a:rPr>
              <a:t> world. This competition begins in one’s life from schools and colleges.</a:t>
            </a:r>
            <a:endParaRPr lang="en-US" sz="2200" dirty="0">
              <a:solidFill>
                <a:srgbClr val="000000"/>
              </a:solidFill>
              <a:effectLst/>
              <a:latin typeface="Times New Roman" panose="02020603050405020304" pitchFamily="18" charset="0"/>
              <a:cs typeface="Times New Roman" panose="02020603050405020304" pitchFamily="18" charset="0"/>
            </a:endParaRPr>
          </a:p>
          <a:p>
            <a:pPr algn="just"/>
            <a:endParaRPr lang="en-US" sz="2200" dirty="0">
              <a:solidFill>
                <a:srgbClr val="000000"/>
              </a:solidFill>
              <a:effectLst/>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6.This Paper presented </a:t>
            </a:r>
            <a:r>
              <a:rPr lang="en-US" sz="2200" dirty="0">
                <a:latin typeface="Times New Roman" panose="02020603050405020304" pitchFamily="18" charset="0"/>
                <a:cs typeface="Times New Roman" panose="02020603050405020304" pitchFamily="18" charset="0"/>
              </a:rPr>
              <a:t>by Rakesh Kumar, M.P. Singh, Prabhat Kumar and J.P. Singh proposed use of seven machine learning techniques i.e. ANN, SVM, KNN, Decision Tree, Random Forest, GBDT and Regularized Gradient Forest for crop selection. The system is designed to retrieve all the crops sowed and time of growing at a particular time of the year. Yield rate of each crop is obtained and the crops giving higher yields are selected. The system also proposes a sequence of crops to be planted to get the higher yields.</a:t>
            </a:r>
            <a:endParaRPr lang="en-US" sz="2200" dirty="0">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a:p>
            <a:pPr algn="just"/>
            <a:endParaRPr lang="en-IN" sz="22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1"/>
          <a:stretch>
            <a:fillRect/>
          </a:stretch>
        </p:blipFill>
        <p:spPr>
          <a:xfrm>
            <a:off x="1271587" y="781050"/>
            <a:ext cx="12087225" cy="6667500"/>
          </a:xfrm>
          <a:prstGeom prst="rect">
            <a:avLst/>
          </a:prstGeom>
        </p:spPr>
      </p:pic>
      <p:pic>
        <p:nvPicPr>
          <p:cNvPr id="10" name="Picture 9"/>
          <p:cNvPicPr>
            <a:picLocks noChangeAspect="1"/>
          </p:cNvPicPr>
          <p:nvPr/>
        </p:nvPicPr>
        <p:blipFill>
          <a:blip r:embed="rId2"/>
          <a:stretch>
            <a:fillRect/>
          </a:stretch>
        </p:blipFill>
        <p:spPr>
          <a:xfrm>
            <a:off x="-91440" y="0"/>
            <a:ext cx="14721840" cy="82295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30480" y="0"/>
            <a:ext cx="14630400" cy="8229600"/>
          </a:xfrm>
          <a:prstGeom prst="rect">
            <a:avLst/>
          </a:prstGeom>
          <a:solidFill>
            <a:srgbClr val="F9F4BE"/>
          </a:solidFill>
        </p:spPr>
        <p:txBody>
          <a:bodyPr/>
          <a:lstStyle/>
          <a:p>
            <a:endParaRPr lang="en-IN"/>
          </a:p>
        </p:txBody>
      </p:sp>
      <p:sp>
        <p:nvSpPr>
          <p:cNvPr id="3" name="Shape 1"/>
          <p:cNvSpPr/>
          <p:nvPr/>
        </p:nvSpPr>
        <p:spPr>
          <a:xfrm>
            <a:off x="-20320" y="-2857"/>
            <a:ext cx="14671040" cy="8324017"/>
          </a:xfrm>
          <a:prstGeom prst="rect">
            <a:avLst/>
          </a:prstGeom>
          <a:solidFill>
            <a:srgbClr val="FFFDE6"/>
          </a:solidFill>
        </p:spPr>
        <p:txBody>
          <a:bodyPr/>
          <a:lstStyle/>
          <a:p>
            <a:endParaRPr lang="en-IN" dirty="0"/>
          </a:p>
        </p:txBody>
      </p:sp>
      <p:sp>
        <p:nvSpPr>
          <p:cNvPr id="6" name="Text 2"/>
          <p:cNvSpPr/>
          <p:nvPr/>
        </p:nvSpPr>
        <p:spPr>
          <a:xfrm>
            <a:off x="3698240" y="-71120"/>
            <a:ext cx="6713538" cy="1086366"/>
          </a:xfrm>
          <a:prstGeom prst="rect">
            <a:avLst/>
          </a:prstGeom>
          <a:noFill/>
        </p:spPr>
        <p:txBody>
          <a:bodyPr wrap="none" rtlCol="0" anchor="t"/>
          <a:lstStyle/>
          <a:p>
            <a:pPr marL="0" indent="0">
              <a:lnSpc>
                <a:spcPts val="4255"/>
              </a:lnSpc>
              <a:buNone/>
            </a:pPr>
            <a:r>
              <a:rPr lang="en-US" sz="3400" b="1" dirty="0">
                <a:solidFill>
                  <a:srgbClr val="233939"/>
                </a:solidFill>
                <a:latin typeface="Syne" pitchFamily="34" charset="0"/>
                <a:ea typeface="Syne" pitchFamily="34" charset="-122"/>
                <a:cs typeface="Syne" pitchFamily="34" charset="-120"/>
              </a:rPr>
              <a:t>        </a:t>
            </a:r>
            <a:endParaRPr lang="en-US" sz="3400" b="1" dirty="0">
              <a:solidFill>
                <a:srgbClr val="233939"/>
              </a:solidFill>
              <a:latin typeface="Syne" pitchFamily="34" charset="0"/>
              <a:ea typeface="Syne" pitchFamily="34" charset="-122"/>
              <a:cs typeface="Syne" pitchFamily="34" charset="-120"/>
            </a:endParaRPr>
          </a:p>
          <a:p>
            <a:pPr marL="0" indent="0">
              <a:lnSpc>
                <a:spcPts val="4255"/>
              </a:lnSpc>
              <a:buNone/>
            </a:pPr>
            <a:r>
              <a:rPr lang="en-US" sz="3400" b="1" dirty="0">
                <a:solidFill>
                  <a:srgbClr val="233939"/>
                </a:solidFill>
                <a:latin typeface="Syne" pitchFamily="34" charset="0"/>
                <a:ea typeface="Syne" pitchFamily="34" charset="-122"/>
                <a:cs typeface="Syne" pitchFamily="34" charset="-120"/>
              </a:rPr>
              <a:t>  </a:t>
            </a:r>
            <a:r>
              <a:rPr lang="en-US" sz="3600" b="1" dirty="0">
                <a:solidFill>
                  <a:srgbClr val="233939"/>
                </a:solidFill>
                <a:latin typeface="Times New Roman" panose="02020603050405020304" pitchFamily="18" charset="0"/>
                <a:ea typeface="Syne" pitchFamily="34" charset="-122"/>
                <a:cs typeface="Times New Roman" panose="02020603050405020304" pitchFamily="18" charset="0"/>
              </a:rPr>
              <a:t>Proposed Methodology</a:t>
            </a:r>
            <a:endParaRPr lang="en-US" sz="3600" b="1" dirty="0">
              <a:latin typeface="Times New Roman" panose="02020603050405020304" pitchFamily="18" charset="0"/>
              <a:cs typeface="Times New Roman" panose="02020603050405020304" pitchFamily="18" charset="0"/>
            </a:endParaRPr>
          </a:p>
        </p:txBody>
      </p:sp>
      <p:sp>
        <p:nvSpPr>
          <p:cNvPr id="8" name="Text 3"/>
          <p:cNvSpPr/>
          <p:nvPr/>
        </p:nvSpPr>
        <p:spPr>
          <a:xfrm>
            <a:off x="721360" y="1812073"/>
            <a:ext cx="2145348" cy="249158"/>
          </a:xfrm>
          <a:prstGeom prst="rect">
            <a:avLst/>
          </a:prstGeom>
          <a:noFill/>
        </p:spPr>
        <p:txBody>
          <a:bodyPr wrap="none" rtlCol="0" anchor="t"/>
          <a:lstStyle/>
          <a:p>
            <a:pPr marL="0" indent="0" algn="l">
              <a:lnSpc>
                <a:spcPts val="2125"/>
              </a:lnSpc>
              <a:buNone/>
            </a:pPr>
            <a:r>
              <a:rPr lang="en-US" sz="2400" b="1" dirty="0">
                <a:latin typeface="Times New Roman" panose="02020603050405020304" pitchFamily="18" charset="0"/>
                <a:ea typeface="Syne" pitchFamily="34" charset="-122"/>
                <a:cs typeface="Times New Roman" panose="02020603050405020304" pitchFamily="18" charset="0"/>
              </a:rPr>
              <a:t>1.Data Collection</a:t>
            </a:r>
            <a:endParaRPr lang="en-US" sz="2400" b="1" dirty="0">
              <a:latin typeface="Times New Roman" panose="02020603050405020304" pitchFamily="18" charset="0"/>
              <a:cs typeface="Times New Roman" panose="02020603050405020304" pitchFamily="18" charset="0"/>
            </a:endParaRPr>
          </a:p>
        </p:txBody>
      </p:sp>
      <p:sp>
        <p:nvSpPr>
          <p:cNvPr id="9" name="Text 4"/>
          <p:cNvSpPr/>
          <p:nvPr/>
        </p:nvSpPr>
        <p:spPr>
          <a:xfrm>
            <a:off x="721360" y="2343824"/>
            <a:ext cx="12994640" cy="1214023"/>
          </a:xfrm>
          <a:prstGeom prst="rect">
            <a:avLst/>
          </a:prstGeom>
          <a:noFill/>
        </p:spPr>
        <p:txBody>
          <a:bodyPr wrap="none" rtlCol="0" anchor="t"/>
          <a:lstStyle/>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The dataset used for this system is stored in a CSV file named Crop_recommendation.csv. This file contains various </a:t>
            </a:r>
            <a:endParaRPr lang="en-US" sz="2000" dirty="0">
              <a:effectLst/>
              <a:latin typeface="Times New Roman" panose="02020603050405020304" pitchFamily="18" charset="0"/>
              <a:ea typeface="Times New Roman" panose="02020603050405020304" pitchFamily="18"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environmental factors such as nitrogen (N), phosphorus (P), potassium (K), temperature, humidity, pH, and rainfall, </a:t>
            </a:r>
            <a:endParaRPr lang="en-US" sz="2000" dirty="0">
              <a:effectLst/>
              <a:latin typeface="Times New Roman" panose="02020603050405020304" pitchFamily="18" charset="0"/>
              <a:ea typeface="Times New Roman" panose="02020603050405020304" pitchFamily="18"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along with the corresponding crop label.</a:t>
            </a:r>
            <a:endParaRPr lang="en-US" sz="2000" dirty="0">
              <a:effectLst/>
              <a:latin typeface="Times New Roman" panose="02020603050405020304" pitchFamily="18" charset="0"/>
              <a:ea typeface="Times New Roman" panose="02020603050405020304" pitchFamily="18" charset="0"/>
            </a:endParaRPr>
          </a:p>
          <a:p>
            <a:pPr>
              <a:spcBef>
                <a:spcPts val="20"/>
              </a:spcBef>
            </a:pPr>
            <a:endParaRPr lang="en-IN" sz="2000" dirty="0">
              <a:effectLst/>
              <a:latin typeface="Times New Roman" panose="02020603050405020304" pitchFamily="18" charset="0"/>
              <a:ea typeface="Times New Roman" panose="02020603050405020304" pitchFamily="18" charset="0"/>
            </a:endParaRPr>
          </a:p>
          <a:p>
            <a:pPr marL="0" indent="0" algn="l">
              <a:lnSpc>
                <a:spcPts val="2175"/>
              </a:lnSpc>
              <a:buNone/>
            </a:pPr>
            <a:endParaRPr lang="en-IN" sz="2000" dirty="0"/>
          </a:p>
          <a:p>
            <a:pPr marL="0" indent="0" algn="l">
              <a:lnSpc>
                <a:spcPts val="2175"/>
              </a:lnSpc>
              <a:buNone/>
            </a:pPr>
            <a:endParaRPr lang="en-IN" sz="2000" dirty="0"/>
          </a:p>
          <a:p>
            <a:pPr marL="0" indent="0" algn="l">
              <a:lnSpc>
                <a:spcPts val="2175"/>
              </a:lnSpc>
              <a:buNone/>
            </a:pPr>
            <a:endParaRPr lang="en-IN" sz="2000" dirty="0"/>
          </a:p>
          <a:p>
            <a:pPr marL="0" indent="0" algn="l">
              <a:lnSpc>
                <a:spcPts val="2175"/>
              </a:lnSpc>
              <a:buNone/>
            </a:pPr>
            <a:r>
              <a:rPr lang="en-IN" sz="2400" b="1" dirty="0">
                <a:latin typeface="Times New Roman" panose="02020603050405020304" pitchFamily="18" charset="0"/>
                <a:cs typeface="Times New Roman" panose="02020603050405020304" pitchFamily="18" charset="0"/>
              </a:rPr>
              <a:t>2.Data </a:t>
            </a:r>
            <a:r>
              <a:rPr lang="en-IN" sz="2400" b="1" dirty="0" err="1">
                <a:latin typeface="Times New Roman" panose="02020603050405020304" pitchFamily="18" charset="0"/>
                <a:cs typeface="Times New Roman" panose="02020603050405020304" pitchFamily="18" charset="0"/>
              </a:rPr>
              <a:t>Preprocessing</a:t>
            </a: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lgn="just">
              <a:buNone/>
            </a:pPr>
            <a:endParaRPr lang="en-IN" sz="2000" b="1" dirty="0">
              <a:latin typeface="Times New Roman" panose="02020603050405020304" pitchFamily="18" charset="0"/>
              <a:cs typeface="Times New Roman" panose="02020603050405020304" pitchFamily="18" charset="0"/>
            </a:endParaRPr>
          </a:p>
          <a:p>
            <a:pPr marL="0" indent="0" algn="just">
              <a:lnSpc>
                <a:spcPts val="2175"/>
              </a:lnSpc>
              <a:buNone/>
            </a:pPr>
            <a:endParaRPr lang="en-IN" sz="2400" b="1" dirty="0">
              <a:latin typeface="Times New Roman" panose="02020603050405020304" pitchFamily="18" charset="0"/>
              <a:cs typeface="Times New Roman" panose="02020603050405020304" pitchFamily="18" charset="0"/>
            </a:endParaRPr>
          </a:p>
          <a:p>
            <a:pPr marL="0" indent="0" algn="l">
              <a:lnSpc>
                <a:spcPts val="2175"/>
              </a:lnSpc>
              <a:buNone/>
            </a:pPr>
            <a:endParaRPr lang="en-US" sz="2400" b="1" dirty="0">
              <a:latin typeface="Times New Roman" panose="02020603050405020304" pitchFamily="18" charset="0"/>
              <a:cs typeface="Times New Roman" panose="02020603050405020304" pitchFamily="18" charset="0"/>
            </a:endParaRPr>
          </a:p>
          <a:p>
            <a:pPr marL="0" indent="0" algn="l">
              <a:lnSpc>
                <a:spcPts val="2175"/>
              </a:lnSpc>
              <a:buNone/>
            </a:pPr>
            <a:endParaRPr lang="en-US" sz="2000" dirty="0">
              <a:latin typeface="Times New Roman" panose="02020603050405020304" pitchFamily="18" charset="0"/>
              <a:cs typeface="Times New Roman" panose="02020603050405020304" pitchFamily="18" charset="0"/>
            </a:endParaRPr>
          </a:p>
        </p:txBody>
      </p:sp>
      <p:sp>
        <p:nvSpPr>
          <p:cNvPr id="11" name="Text 5"/>
          <p:cNvSpPr/>
          <p:nvPr/>
        </p:nvSpPr>
        <p:spPr>
          <a:xfrm>
            <a:off x="1034177" y="7710547"/>
            <a:ext cx="2160270" cy="269915"/>
          </a:xfrm>
          <a:prstGeom prst="rect">
            <a:avLst/>
          </a:prstGeom>
          <a:noFill/>
        </p:spPr>
        <p:txBody>
          <a:bodyPr wrap="none" rtlCol="0" anchor="t"/>
          <a:lstStyle/>
          <a:p>
            <a:pPr marL="0" indent="0" algn="l">
              <a:lnSpc>
                <a:spcPts val="2125"/>
              </a:lnSpc>
              <a:buNone/>
            </a:pPr>
            <a:endParaRPr lang="en-US" sz="2400" dirty="0">
              <a:latin typeface="Times New Roman" panose="02020603050405020304" pitchFamily="18" charset="0"/>
              <a:cs typeface="Times New Roman" panose="02020603050405020304" pitchFamily="18" charset="0"/>
            </a:endParaRPr>
          </a:p>
        </p:txBody>
      </p:sp>
      <p:sp>
        <p:nvSpPr>
          <p:cNvPr id="12" name="Text 6"/>
          <p:cNvSpPr/>
          <p:nvPr/>
        </p:nvSpPr>
        <p:spPr>
          <a:xfrm>
            <a:off x="721360" y="5113417"/>
            <a:ext cx="7934325" cy="276582"/>
          </a:xfrm>
          <a:prstGeom prst="rect">
            <a:avLst/>
          </a:prstGeom>
          <a:noFill/>
        </p:spPr>
        <p:txBody>
          <a:bodyPr wrap="none" rtlCol="0" anchor="t"/>
          <a:lstStyle/>
          <a:p>
            <a:pPr marL="0" indent="0" algn="l">
              <a:lnSpc>
                <a:spcPts val="2175"/>
              </a:lnSpc>
              <a:buNone/>
            </a:pPr>
            <a:endParaRPr lang="en-US" sz="1360" dirty="0"/>
          </a:p>
        </p:txBody>
      </p:sp>
      <p:sp>
        <p:nvSpPr>
          <p:cNvPr id="14" name="Text 7"/>
          <p:cNvSpPr/>
          <p:nvPr/>
        </p:nvSpPr>
        <p:spPr>
          <a:xfrm>
            <a:off x="759857" y="4715073"/>
            <a:ext cx="12539583" cy="1629827"/>
          </a:xfrm>
          <a:prstGeom prst="rect">
            <a:avLst/>
          </a:prstGeom>
          <a:noFill/>
        </p:spPr>
        <p:txBody>
          <a:bodyPr wrap="none" rtlCol="0" anchor="t"/>
          <a:lstStyle/>
          <a:p>
            <a:pPr marL="0" indent="0" algn="l">
              <a:lnSpc>
                <a:spcPts val="2125"/>
              </a:lnSpc>
              <a:buNone/>
            </a:pPr>
            <a:endParaRPr lang="en-US" sz="1700" dirty="0"/>
          </a:p>
        </p:txBody>
      </p:sp>
      <p:sp>
        <p:nvSpPr>
          <p:cNvPr id="15" name="Text 8"/>
          <p:cNvSpPr/>
          <p:nvPr/>
        </p:nvSpPr>
        <p:spPr>
          <a:xfrm>
            <a:off x="6091238" y="5799058"/>
            <a:ext cx="7934325" cy="276582"/>
          </a:xfrm>
          <a:prstGeom prst="rect">
            <a:avLst/>
          </a:prstGeom>
          <a:noFill/>
        </p:spPr>
        <p:txBody>
          <a:bodyPr wrap="none" rtlCol="0" anchor="t"/>
          <a:lstStyle/>
          <a:p>
            <a:pPr marL="0" indent="0" algn="l">
              <a:lnSpc>
                <a:spcPts val="2175"/>
              </a:lnSpc>
              <a:buNone/>
            </a:pPr>
            <a:endParaRPr lang="en-US" sz="1360" dirty="0"/>
          </a:p>
        </p:txBody>
      </p:sp>
      <p:sp>
        <p:nvSpPr>
          <p:cNvPr id="17" name="Text 9"/>
          <p:cNvSpPr/>
          <p:nvPr/>
        </p:nvSpPr>
        <p:spPr>
          <a:xfrm>
            <a:off x="6091238" y="7198757"/>
            <a:ext cx="2160270" cy="269915"/>
          </a:xfrm>
          <a:prstGeom prst="rect">
            <a:avLst/>
          </a:prstGeom>
          <a:noFill/>
        </p:spPr>
        <p:txBody>
          <a:bodyPr wrap="none" rtlCol="0" anchor="t"/>
          <a:lstStyle/>
          <a:p>
            <a:pPr marL="0" indent="0" algn="l">
              <a:lnSpc>
                <a:spcPts val="2125"/>
              </a:lnSpc>
              <a:buNone/>
            </a:pPr>
            <a:endParaRPr lang="en-US" sz="1700" dirty="0"/>
          </a:p>
        </p:txBody>
      </p:sp>
      <p:sp>
        <p:nvSpPr>
          <p:cNvPr id="18" name="Text 10"/>
          <p:cNvSpPr/>
          <p:nvPr/>
        </p:nvSpPr>
        <p:spPr>
          <a:xfrm>
            <a:off x="6091238" y="7572256"/>
            <a:ext cx="7934325" cy="276582"/>
          </a:xfrm>
          <a:prstGeom prst="rect">
            <a:avLst/>
          </a:prstGeom>
          <a:noFill/>
        </p:spPr>
        <p:txBody>
          <a:bodyPr wrap="none" rtlCol="0" anchor="t"/>
          <a:lstStyle/>
          <a:p>
            <a:pPr marL="0" indent="0" algn="l">
              <a:lnSpc>
                <a:spcPts val="2175"/>
              </a:lnSpc>
              <a:buNone/>
            </a:pPr>
            <a:endParaRPr lang="en-US" sz="1360" dirty="0"/>
          </a:p>
        </p:txBody>
      </p:sp>
      <p:pic>
        <p:nvPicPr>
          <p:cNvPr id="20" name="Image 2" descr="preencoded.png"/>
          <p:cNvPicPr>
            <a:picLocks noChangeAspect="1"/>
          </p:cNvPicPr>
          <p:nvPr/>
        </p:nvPicPr>
        <p:blipFill>
          <a:blip r:embed="rId1"/>
          <a:stretch>
            <a:fillRect/>
          </a:stretch>
        </p:blipFill>
        <p:spPr>
          <a:xfrm>
            <a:off x="818198" y="1243965"/>
            <a:ext cx="431959" cy="431959"/>
          </a:xfrm>
          <a:prstGeom prst="rect">
            <a:avLst/>
          </a:prstGeom>
        </p:spPr>
      </p:pic>
      <p:pic>
        <p:nvPicPr>
          <p:cNvPr id="26" name="Picture 25"/>
          <p:cNvPicPr>
            <a:picLocks noChangeAspect="1"/>
          </p:cNvPicPr>
          <p:nvPr/>
        </p:nvPicPr>
        <p:blipFill>
          <a:blip r:embed="rId2"/>
          <a:stretch>
            <a:fillRect/>
          </a:stretch>
        </p:blipFill>
        <p:spPr>
          <a:xfrm flipV="1">
            <a:off x="818198" y="3899734"/>
            <a:ext cx="548640" cy="569375"/>
          </a:xfrm>
          <a:prstGeom prst="rect">
            <a:avLst/>
          </a:prstGeom>
        </p:spPr>
      </p:pic>
      <p:sp>
        <p:nvSpPr>
          <p:cNvPr id="30" name="TextBox 29"/>
          <p:cNvSpPr txBox="1"/>
          <p:nvPr/>
        </p:nvSpPr>
        <p:spPr>
          <a:xfrm>
            <a:off x="759857" y="6417527"/>
            <a:ext cx="12956143" cy="830997"/>
          </a:xfrm>
          <a:prstGeom prst="rect">
            <a:avLst/>
          </a:prstGeom>
          <a:noFill/>
        </p:spPr>
        <p:txBody>
          <a:bodyPr wrap="square" rtlCol="0">
            <a:spAutoFit/>
          </a:bodyPr>
          <a:lstStyle/>
          <a:p>
            <a:endParaRPr lang="en-IN" sz="2400" b="1" dirty="0">
              <a:latin typeface="Times New Roman" panose="02020603050405020304" pitchFamily="18" charset="0"/>
              <a:cs typeface="Times New Roman" panose="02020603050405020304" pitchFamily="18" charset="0"/>
            </a:endParaRPr>
          </a:p>
          <a:p>
            <a:endParaRPr lang="en-IN" sz="2400" b="1" dirty="0">
              <a:latin typeface="Times New Roman" panose="02020603050405020304" pitchFamily="18" charset="0"/>
              <a:cs typeface="Times New Roman" panose="02020603050405020304" pitchFamily="18" charset="0"/>
            </a:endParaRPr>
          </a:p>
        </p:txBody>
      </p:sp>
      <p:sp>
        <p:nvSpPr>
          <p:cNvPr id="10" name="Rectangle 4"/>
          <p:cNvSpPr>
            <a:spLocks noChangeArrowheads="1"/>
          </p:cNvSpPr>
          <p:nvPr/>
        </p:nvSpPr>
        <p:spPr bwMode="auto">
          <a:xfrm>
            <a:off x="454163" y="3601141"/>
            <a:ext cx="13571399" cy="2622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latin typeface="Arial" panose="020B0604020202020204" pitchFamily="34" charset="0"/>
            </a:endParaRPr>
          </a:p>
          <a:p>
            <a:pPr algn="just">
              <a:lnSpc>
                <a:spcPct val="150000"/>
              </a:lnSpc>
              <a:spcBef>
                <a:spcPts val="20"/>
              </a:spcBef>
            </a:pPr>
            <a:r>
              <a:rPr lang="en-US" sz="2000" dirty="0">
                <a:effectLst/>
                <a:latin typeface="Times New Roman" panose="02020603050405020304" pitchFamily="18" charset="0"/>
                <a:ea typeface="Times New Roman" panose="02020603050405020304" pitchFamily="18" charset="0"/>
              </a:rPr>
              <a:t>The data is loaded using pandas, and initial analysis shows no missing values. Crop labels are encoded with </a:t>
            </a:r>
            <a:r>
              <a:rPr lang="en-US" sz="2000" dirty="0" err="1">
                <a:effectLst/>
                <a:latin typeface="Times New Roman" panose="02020603050405020304" pitchFamily="18" charset="0"/>
                <a:ea typeface="Times New Roman" panose="02020603050405020304" pitchFamily="18" charset="0"/>
              </a:rPr>
              <a:t>LabelEncoder</a:t>
            </a:r>
            <a:r>
              <a:rPr lang="en-US" sz="2000" dirty="0">
                <a:effectLst/>
                <a:latin typeface="Times New Roman" panose="02020603050405020304" pitchFamily="18" charset="0"/>
                <a:ea typeface="Times New Roman" panose="02020603050405020304" pitchFamily="18" charset="0"/>
              </a:rPr>
              <a:t>, and feature scaling is done using both </a:t>
            </a:r>
            <a:r>
              <a:rPr lang="en-US" sz="2000" dirty="0" err="1">
                <a:effectLst/>
                <a:latin typeface="Times New Roman" panose="02020603050405020304" pitchFamily="18" charset="0"/>
                <a:ea typeface="Times New Roman" panose="02020603050405020304" pitchFamily="18" charset="0"/>
              </a:rPr>
              <a:t>MinMaxScaler</a:t>
            </a:r>
            <a:r>
              <a:rPr lang="en-US" sz="2000" dirty="0">
                <a:effectLst/>
                <a:latin typeface="Times New Roman" panose="02020603050405020304" pitchFamily="18" charset="0"/>
                <a:ea typeface="Times New Roman" panose="02020603050405020304" pitchFamily="18" charset="0"/>
              </a:rPr>
              <a:t> and </a:t>
            </a:r>
            <a:r>
              <a:rPr lang="en-US" sz="2000" dirty="0" err="1">
                <a:effectLst/>
                <a:latin typeface="Times New Roman" panose="02020603050405020304" pitchFamily="18" charset="0"/>
                <a:ea typeface="Times New Roman" panose="02020603050405020304" pitchFamily="18" charset="0"/>
              </a:rPr>
              <a:t>StandardScaler</a:t>
            </a:r>
            <a:r>
              <a:rPr lang="en-US" sz="2000" dirty="0">
                <a:effectLst/>
                <a:latin typeface="Times New Roman" panose="02020603050405020304" pitchFamily="18" charset="0"/>
                <a:ea typeface="Times New Roman" panose="02020603050405020304" pitchFamily="18" charset="0"/>
              </a:rPr>
              <a:t> to prepare the data for machine learning models.</a:t>
            </a:r>
            <a:endParaRPr lang="en-IN" sz="20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15763</Words>
  <Application>WPS Presentation</Application>
  <PresentationFormat>Custom</PresentationFormat>
  <Paragraphs>405</Paragraphs>
  <Slides>24</Slides>
  <Notes>25</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24</vt:i4>
      </vt:variant>
    </vt:vector>
  </HeadingPairs>
  <TitlesOfParts>
    <vt:vector size="43" baseType="lpstr">
      <vt:lpstr>Arial</vt:lpstr>
      <vt:lpstr>SimSun</vt:lpstr>
      <vt:lpstr>Wingdings</vt:lpstr>
      <vt:lpstr>Times New Roman</vt:lpstr>
      <vt:lpstr>Overpass</vt:lpstr>
      <vt:lpstr>Syne</vt:lpstr>
      <vt:lpstr>Tahoma</vt:lpstr>
      <vt:lpstr>Syne</vt:lpstr>
      <vt:lpstr>Segoe Print</vt:lpstr>
      <vt:lpstr>Syne</vt:lpstr>
      <vt:lpstr>Calibri</vt:lpstr>
      <vt:lpstr>Microsoft YaHei</vt:lpstr>
      <vt:lpstr>Arial Unicode MS</vt:lpstr>
      <vt:lpstr>Aptos</vt:lpstr>
      <vt:lpstr>Segoe UI</vt:lpstr>
      <vt:lpstr>Algerian</vt:lpstr>
      <vt:lpstr>MingLiU-ExtB</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Prasanna Nagarale</cp:lastModifiedBy>
  <cp:revision>9</cp:revision>
  <dcterms:created xsi:type="dcterms:W3CDTF">2024-07-08T13:05:00Z</dcterms:created>
  <dcterms:modified xsi:type="dcterms:W3CDTF">2025-03-11T10:42:46Z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B5A7FB55B086416EAC1E62CCCA190F68_12</vt:lpwstr>
  </property>
  <property fmtid="{D5CDD505-2E9C-101B-9397-08002B2CF9AE}" pid="3" name="KSOProductBuildVer">
    <vt:lpwstr>1033-12.2.0.20326</vt:lpwstr>
  </property>
</Properties>
</file>